
<file path=[Content_Types].xml><?xml version="1.0" encoding="utf-8"?>
<Types xmlns="http://schemas.openxmlformats.org/package/2006/content-types"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303" r:id="rId11"/>
    <p:sldId id="266" r:id="rId12"/>
    <p:sldId id="267" r:id="rId13"/>
    <p:sldId id="268" r:id="rId14"/>
    <p:sldId id="304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305" r:id="rId25"/>
    <p:sldId id="279" r:id="rId26"/>
    <p:sldId id="282" r:id="rId27"/>
    <p:sldId id="283" r:id="rId28"/>
    <p:sldId id="284" r:id="rId29"/>
    <p:sldId id="285" r:id="rId30"/>
    <p:sldId id="286" r:id="rId31"/>
    <p:sldId id="269" r:id="rId32"/>
    <p:sldId id="262" r:id="rId33"/>
    <p:sldId id="287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2.jp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27.m4a>
</file>

<file path=ppt/media/media28.m4a>
</file>

<file path=ppt/media/media29.m4a>
</file>

<file path=ppt/media/media3.m4a>
</file>

<file path=ppt/media/media30.m4a>
</file>

<file path=ppt/media/media31.m4a>
</file>

<file path=ppt/media/media32.m4a>
</file>

<file path=ppt/media/media33.m4a>
</file>

<file path=ppt/media/media34.m4a>
</file>

<file path=ppt/media/media35.m4a>
</file>

<file path=ppt/media/media36.m4a>
</file>

<file path=ppt/media/media37.m4a>
</file>

<file path=ppt/media/media38.m4a>
</file>

<file path=ppt/media/media39.m4a>
</file>

<file path=ppt/media/media4.m4a>
</file>

<file path=ppt/media/media40.m4a>
</file>

<file path=ppt/media/media41.m4a>
</file>

<file path=ppt/media/media42.m4a>
</file>

<file path=ppt/media/media43.m4a>
</file>

<file path=ppt/media/media44.m4a>
</file>

<file path=ppt/media/media45.m4a>
</file>

<file path=ppt/media/media46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DB6516-81B1-4B9B-98F7-FF0A4002C8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94BC06-DA71-4DF7-97FB-35A0B232D7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A87EDF-78B6-4375-920B-1A950D57D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34B72-A2B3-481D-A2CD-7A12C4C699EB}" type="datetimeFigureOut">
              <a:rPr lang="en-US" smtClean="0"/>
              <a:t>9/18/2020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703FD7-0659-46EE-B853-9521F11EC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6A59D1-9DB3-4315-8971-5DC962ECB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E736F-B17B-43EC-B434-50100E914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4293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BB2CC-45AF-4B64-8101-ADE30535B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A38522-5E73-47DD-AD98-F6EF797E1D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104CC2-9649-4823-A197-2EECC7006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34B72-A2B3-481D-A2CD-7A12C4C699EB}" type="datetimeFigureOut">
              <a:rPr lang="en-US" smtClean="0"/>
              <a:t>9/18/2020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B4CA6C-49E6-4B18-A286-F3944836C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2F608C-40B8-4B49-959A-803D41CCE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E736F-B17B-43EC-B434-50100E914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4266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2D2D1C9-4CB8-4D8C-B1C7-526D71C470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0D6571-883A-4571-A249-0EB5E6EFAD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73B5D3-9177-4421-A9C4-5F99E9A76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34B72-A2B3-481D-A2CD-7A12C4C699EB}" type="datetimeFigureOut">
              <a:rPr lang="en-US" smtClean="0"/>
              <a:t>9/18/2020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12E3C2-0872-4B90-9AE2-0C4BAC648B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DA403F-11CE-45C0-8AD5-D9E1EA544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E736F-B17B-43EC-B434-50100E914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1241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2216EB-0EF7-4512-A267-B78296064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7EFAD7-23AA-4DF0-85EA-34D2279148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5F2D43-6313-48FD-9928-27344F5637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34B72-A2B3-481D-A2CD-7A12C4C699EB}" type="datetimeFigureOut">
              <a:rPr lang="en-US" smtClean="0"/>
              <a:t>9/18/2020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279791-ED3D-465F-BD98-1AF55D7A2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37E54E-B1F6-4940-8D9B-9152DA46D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E736F-B17B-43EC-B434-50100E914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5352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76FE8-D924-4880-A85E-6DB85E17F9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9CB4D5-19DB-4486-91FF-CD460A2049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B9585B-BDA9-4AA4-AA12-BBBA67ACF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34B72-A2B3-481D-A2CD-7A12C4C699EB}" type="datetimeFigureOut">
              <a:rPr lang="en-US" smtClean="0"/>
              <a:t>9/18/2020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87D214-A177-44AD-B66C-8393A10B5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59751D-40D5-48B9-8A32-C66E15869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E736F-B17B-43EC-B434-50100E914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4418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058E3-BD0E-4726-A9B3-861388F02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4EE3A-3DD2-4E4A-99D6-854A2E6B55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95FA51-BDA4-4E4B-8DDF-EC2B6D9AE0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73DC6E-6C83-4084-BC1C-2925EDB53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34B72-A2B3-481D-A2CD-7A12C4C699EB}" type="datetimeFigureOut">
              <a:rPr lang="en-US" smtClean="0"/>
              <a:t>9/18/2020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FBCE35-91E1-4B1A-B445-C8B25B032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20C22C-EE5D-40CA-8A63-82CFB77705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E736F-B17B-43EC-B434-50100E914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5269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AFEC2-416C-457D-9F2B-263767A332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17A837-390C-47D0-BB38-657F018D2A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9B59C3-0FC9-482F-B543-0174C239DE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69AECD-B4F4-46C0-99F7-B39BA2A63A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93C259-909F-4665-900A-1D46B970BB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BDE68E-C34E-4276-A452-DEA36AA2F1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34B72-A2B3-481D-A2CD-7A12C4C699EB}" type="datetimeFigureOut">
              <a:rPr lang="en-US" smtClean="0"/>
              <a:t>9/18/2020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39701F6-34D2-4697-BA7D-E82287DEB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A1A3E5-F8A9-4205-A9C4-1D09ACC7D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E736F-B17B-43EC-B434-50100E914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5714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BA8CD-977D-4335-A48C-52F70B0C1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AAFC0B-9B0B-4531-8ADE-2A1615E20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34B72-A2B3-481D-A2CD-7A12C4C699EB}" type="datetimeFigureOut">
              <a:rPr lang="en-US" smtClean="0"/>
              <a:t>9/18/2020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7DFB31-31DE-405A-8CB0-AA5EAC5D2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C19102-7236-49AE-A94E-807F82A257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E736F-B17B-43EC-B434-50100E914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3295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85F9981-25AE-4544-8D6C-E535EF0BF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34B72-A2B3-481D-A2CD-7A12C4C699EB}" type="datetimeFigureOut">
              <a:rPr lang="en-US" smtClean="0"/>
              <a:t>9/18/2020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98D64A9-1270-42B7-BBA1-7B9E636D28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991735-5D7F-41EE-8077-7B8EB987E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E736F-B17B-43EC-B434-50100E914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0466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1B41B5-A071-45CF-9CC9-F7AE149472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DDF23-FF4F-4618-8C9E-3993A1B7E8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6B73EE-3BA1-4A2A-8EC1-4E23906875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2EEFE3-86B0-4A87-830D-0115925FB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34B72-A2B3-481D-A2CD-7A12C4C699EB}" type="datetimeFigureOut">
              <a:rPr lang="en-US" smtClean="0"/>
              <a:t>9/18/2020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0EB988-BBBE-40F5-ADA5-0647BB75E6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9F51C3-3390-4100-8ABB-5F1367505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E736F-B17B-43EC-B434-50100E914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7359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808097-820E-46ED-B8C5-9E0A84ED37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9CB43E-F4ED-4F68-AED8-261BF94438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148919-9CD5-47EB-80DD-F1AE56BBBB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23CE5D-D602-45B9-AF14-54605F401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34B72-A2B3-481D-A2CD-7A12C4C699EB}" type="datetimeFigureOut">
              <a:rPr lang="en-US" smtClean="0"/>
              <a:t>9/18/2020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65FD25-B72E-434C-AE82-31F1E93680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106E60-C0C6-4F67-989E-BB6CEB29F0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E736F-B17B-43EC-B434-50100E914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0160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42BFF8-1E11-4A5A-9D0C-6E667A8F7C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E8BD06-EE48-4E98-8E2B-DBAD5649AB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B61AC6-867A-460B-9D68-3DFFF12156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534B72-A2B3-481D-A2CD-7A12C4C699EB}" type="datetimeFigureOut">
              <a:rPr lang="en-US" smtClean="0"/>
              <a:t>9/18/2020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8EAFA6-F12F-4D4E-BE6E-557D39C18E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BC36ED-71A4-4A95-912C-4DDE4851BA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CE736F-B17B-43EC-B434-50100E914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107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4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4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4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4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4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5.m4a"/><Relationship Id="rId1" Type="http://schemas.microsoft.com/office/2007/relationships/media" Target="../media/media25.m4a"/><Relationship Id="rId4" Type="http://schemas.openxmlformats.org/officeDocument/2006/relationships/image" Target="../media/image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6.m4a"/><Relationship Id="rId1" Type="http://schemas.microsoft.com/office/2007/relationships/media" Target="../media/media26.m4a"/><Relationship Id="rId4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7.m4a"/><Relationship Id="rId1" Type="http://schemas.microsoft.com/office/2007/relationships/media" Target="../media/media27.m4a"/><Relationship Id="rId4" Type="http://schemas.openxmlformats.org/officeDocument/2006/relationships/image" Target="../media/image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8.m4a"/><Relationship Id="rId1" Type="http://schemas.microsoft.com/office/2007/relationships/media" Target="../media/media28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9.m4a"/><Relationship Id="rId1" Type="http://schemas.microsoft.com/office/2007/relationships/media" Target="../media/media29.m4a"/><Relationship Id="rId4" Type="http://schemas.openxmlformats.org/officeDocument/2006/relationships/image" Target="../media/image1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0.m4a"/><Relationship Id="rId1" Type="http://schemas.microsoft.com/office/2007/relationships/media" Target="../media/media30.m4a"/><Relationship Id="rId4" Type="http://schemas.openxmlformats.org/officeDocument/2006/relationships/image" Target="../media/image1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1.m4a"/><Relationship Id="rId1" Type="http://schemas.microsoft.com/office/2007/relationships/media" Target="../media/media31.m4a"/><Relationship Id="rId4" Type="http://schemas.openxmlformats.org/officeDocument/2006/relationships/image" Target="../media/image1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2.m4a"/><Relationship Id="rId1" Type="http://schemas.microsoft.com/office/2007/relationships/media" Target="../media/media32.m4a"/><Relationship Id="rId4" Type="http://schemas.openxmlformats.org/officeDocument/2006/relationships/image" Target="../media/image1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33.m4a"/><Relationship Id="rId1" Type="http://schemas.microsoft.com/office/2007/relationships/media" Target="../media/media33.m4a"/><Relationship Id="rId4" Type="http://schemas.openxmlformats.org/officeDocument/2006/relationships/image" Target="../media/image1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4.m4a"/><Relationship Id="rId1" Type="http://schemas.microsoft.com/office/2007/relationships/media" Target="../media/media34.m4a"/><Relationship Id="rId4" Type="http://schemas.openxmlformats.org/officeDocument/2006/relationships/image" Target="../media/image1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5.m4a"/><Relationship Id="rId1" Type="http://schemas.microsoft.com/office/2007/relationships/media" Target="../media/media35.m4a"/><Relationship Id="rId4" Type="http://schemas.openxmlformats.org/officeDocument/2006/relationships/image" Target="../media/image1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6.m4a"/><Relationship Id="rId1" Type="http://schemas.microsoft.com/office/2007/relationships/media" Target="../media/media36.m4a"/><Relationship Id="rId4" Type="http://schemas.openxmlformats.org/officeDocument/2006/relationships/image" Target="../media/image1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7.m4a"/><Relationship Id="rId1" Type="http://schemas.microsoft.com/office/2007/relationships/media" Target="../media/media37.m4a"/><Relationship Id="rId4" Type="http://schemas.openxmlformats.org/officeDocument/2006/relationships/image" Target="../media/image1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8.m4a"/><Relationship Id="rId1" Type="http://schemas.microsoft.com/office/2007/relationships/media" Target="../media/media38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9.m4a"/><Relationship Id="rId1" Type="http://schemas.microsoft.com/office/2007/relationships/media" Target="../media/media39.m4a"/><Relationship Id="rId4" Type="http://schemas.openxmlformats.org/officeDocument/2006/relationships/image" Target="../media/image1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0.m4a"/><Relationship Id="rId1" Type="http://schemas.microsoft.com/office/2007/relationships/media" Target="../media/media40.m4a"/><Relationship Id="rId4" Type="http://schemas.openxmlformats.org/officeDocument/2006/relationships/image" Target="../media/image1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1.m4a"/><Relationship Id="rId1" Type="http://schemas.microsoft.com/office/2007/relationships/media" Target="../media/media41.m4a"/><Relationship Id="rId4" Type="http://schemas.openxmlformats.org/officeDocument/2006/relationships/image" Target="../media/image1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2.m4a"/><Relationship Id="rId1" Type="http://schemas.microsoft.com/office/2007/relationships/media" Target="../media/media42.m4a"/><Relationship Id="rId5" Type="http://schemas.openxmlformats.org/officeDocument/2006/relationships/image" Target="../media/image1.png"/><Relationship Id="rId4" Type="http://schemas.openxmlformats.org/officeDocument/2006/relationships/image" Target="../media/image2.jp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3.m4a"/><Relationship Id="rId1" Type="http://schemas.microsoft.com/office/2007/relationships/media" Target="../media/media43.m4a"/><Relationship Id="rId5" Type="http://schemas.openxmlformats.org/officeDocument/2006/relationships/image" Target="../media/image1.png"/><Relationship Id="rId4" Type="http://schemas.openxmlformats.org/officeDocument/2006/relationships/image" Target="../media/image2.jp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4.m4a"/><Relationship Id="rId1" Type="http://schemas.microsoft.com/office/2007/relationships/media" Target="../media/media44.m4a"/><Relationship Id="rId5" Type="http://schemas.openxmlformats.org/officeDocument/2006/relationships/image" Target="../media/image1.png"/><Relationship Id="rId4" Type="http://schemas.openxmlformats.org/officeDocument/2006/relationships/image" Target="../media/image2.jp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5.m4a"/><Relationship Id="rId1" Type="http://schemas.microsoft.com/office/2007/relationships/media" Target="../media/media45.m4a"/><Relationship Id="rId4" Type="http://schemas.openxmlformats.org/officeDocument/2006/relationships/image" Target="../media/image1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6.m4a"/><Relationship Id="rId1" Type="http://schemas.microsoft.com/office/2007/relationships/media" Target="../media/media46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B25B48-B521-44B4-B57C-3422B62077D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What are some Knowledge Graph Inference Algorithms?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1214D55-8E4E-44A8-B5FE-4660853043C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2919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607"/>
    </mc:Choice>
    <mc:Fallback>
      <p:transition spd="slow" advTm="246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BC1FA-FC23-447A-B8E0-A83356C1DF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Path Finding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FE938-2603-44E5-AB1D-8830C83DA8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A* Algorithm</a:t>
            </a:r>
          </a:p>
          <a:p>
            <a:pPr lvl="1"/>
            <a:r>
              <a:rPr lang="en-US" dirty="0"/>
              <a:t>Well-known path finding algorithm </a:t>
            </a:r>
          </a:p>
          <a:p>
            <a:pPr lvl="1"/>
            <a:r>
              <a:rPr lang="en-US" dirty="0"/>
              <a:t>Originally developed for AI planning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9B68645-E069-417A-9C41-1AA5395BAA32}"/>
              </a:ext>
            </a:extLst>
          </p:cNvPr>
          <p:cNvSpPr/>
          <p:nvPr/>
        </p:nvSpPr>
        <p:spPr>
          <a:xfrm>
            <a:off x="5023527" y="4267199"/>
            <a:ext cx="574675" cy="59436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87C69BB-E2A5-49C1-9DA7-F832B5EC13AC}"/>
              </a:ext>
            </a:extLst>
          </p:cNvPr>
          <p:cNvSpPr/>
          <p:nvPr/>
        </p:nvSpPr>
        <p:spPr>
          <a:xfrm>
            <a:off x="6456949" y="4272279"/>
            <a:ext cx="523875" cy="51308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7BF1EE79-CEB7-4CE9-ABEF-AFC538C8C92B}"/>
              </a:ext>
            </a:extLst>
          </p:cNvPr>
          <p:cNvSpPr/>
          <p:nvPr/>
        </p:nvSpPr>
        <p:spPr>
          <a:xfrm>
            <a:off x="6461759" y="5568631"/>
            <a:ext cx="574675" cy="59436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1D5AE9D-F4E4-4E4C-812A-5666AD91DCDC}"/>
              </a:ext>
            </a:extLst>
          </p:cNvPr>
          <p:cNvSpPr/>
          <p:nvPr/>
        </p:nvSpPr>
        <p:spPr>
          <a:xfrm>
            <a:off x="5029200" y="5568631"/>
            <a:ext cx="574675" cy="59436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FB16D17-2F08-4E68-BEC7-721E6F36D656}"/>
              </a:ext>
            </a:extLst>
          </p:cNvPr>
          <p:cNvSpPr/>
          <p:nvPr/>
        </p:nvSpPr>
        <p:spPr>
          <a:xfrm>
            <a:off x="5737542" y="3201907"/>
            <a:ext cx="574675" cy="59436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BB643B3-C357-4CD4-B18E-1D8834AB4EEB}"/>
              </a:ext>
            </a:extLst>
          </p:cNvPr>
          <p:cNvSpPr txBox="1"/>
          <p:nvPr/>
        </p:nvSpPr>
        <p:spPr>
          <a:xfrm>
            <a:off x="5147198" y="4363820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AB4ABA-2113-42C7-9F46-6D7023BD43E8}"/>
              </a:ext>
            </a:extLst>
          </p:cNvPr>
          <p:cNvSpPr txBox="1"/>
          <p:nvPr/>
        </p:nvSpPr>
        <p:spPr>
          <a:xfrm>
            <a:off x="5866021" y="3332479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64525AC-B8E8-4513-BDE2-6C22743919A1}"/>
              </a:ext>
            </a:extLst>
          </p:cNvPr>
          <p:cNvSpPr txBox="1"/>
          <p:nvPr/>
        </p:nvSpPr>
        <p:spPr>
          <a:xfrm>
            <a:off x="6584627" y="4344153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9E989F2-D621-46E2-961C-7041E406E632}"/>
              </a:ext>
            </a:extLst>
          </p:cNvPr>
          <p:cNvSpPr txBox="1"/>
          <p:nvPr/>
        </p:nvSpPr>
        <p:spPr>
          <a:xfrm>
            <a:off x="5147198" y="5681145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0A9034-94D3-48D6-9852-D311375DD042}"/>
              </a:ext>
            </a:extLst>
          </p:cNvPr>
          <p:cNvSpPr txBox="1"/>
          <p:nvPr/>
        </p:nvSpPr>
        <p:spPr>
          <a:xfrm>
            <a:off x="6590238" y="5701188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AF77811-FCEB-41AC-8372-79BACD445FA4}"/>
              </a:ext>
            </a:extLst>
          </p:cNvPr>
          <p:cNvCxnSpPr>
            <a:stCxn id="8" idx="4"/>
            <a:endCxn id="4" idx="0"/>
          </p:cNvCxnSpPr>
          <p:nvPr/>
        </p:nvCxnSpPr>
        <p:spPr>
          <a:xfrm flipH="1">
            <a:off x="5310865" y="3796268"/>
            <a:ext cx="714015" cy="47093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E22BB45-B3C9-4A3E-A77F-698FBABD5EF9}"/>
              </a:ext>
            </a:extLst>
          </p:cNvPr>
          <p:cNvCxnSpPr>
            <a:cxnSpLocks/>
            <a:stCxn id="8" idx="4"/>
          </p:cNvCxnSpPr>
          <p:nvPr/>
        </p:nvCxnSpPr>
        <p:spPr>
          <a:xfrm>
            <a:off x="6024880" y="3796268"/>
            <a:ext cx="713797" cy="46303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DF8B806-FBF2-4468-BCC7-F32F7C98A0F5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5316538" y="4876799"/>
            <a:ext cx="0" cy="69183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3C28256-0594-43E2-B6E5-2D471ED81D82}"/>
              </a:ext>
            </a:extLst>
          </p:cNvPr>
          <p:cNvCxnSpPr>
            <a:cxnSpLocks/>
            <a:stCxn id="5" idx="4"/>
          </p:cNvCxnSpPr>
          <p:nvPr/>
        </p:nvCxnSpPr>
        <p:spPr>
          <a:xfrm>
            <a:off x="6718887" y="4785360"/>
            <a:ext cx="0" cy="79418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1961328-65D8-4ECB-A597-6032D3E98801}"/>
              </a:ext>
            </a:extLst>
          </p:cNvPr>
          <p:cNvCxnSpPr>
            <a:cxnSpLocks/>
            <a:stCxn id="5" idx="2"/>
          </p:cNvCxnSpPr>
          <p:nvPr/>
        </p:nvCxnSpPr>
        <p:spPr>
          <a:xfrm flipH="1">
            <a:off x="5601861" y="4528820"/>
            <a:ext cx="855088" cy="3556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5610702-DB7F-4FB6-A813-CBD6596325C0}"/>
              </a:ext>
            </a:extLst>
          </p:cNvPr>
          <p:cNvCxnSpPr>
            <a:cxnSpLocks/>
            <a:stCxn id="6" idx="2"/>
          </p:cNvCxnSpPr>
          <p:nvPr/>
        </p:nvCxnSpPr>
        <p:spPr>
          <a:xfrm flipH="1">
            <a:off x="5616029" y="5865812"/>
            <a:ext cx="845730" cy="2004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D6CCCB63-2074-414B-A5A3-40EB7A23484C}"/>
              </a:ext>
            </a:extLst>
          </p:cNvPr>
          <p:cNvCxnSpPr>
            <a:cxnSpLocks/>
            <a:stCxn id="5" idx="3"/>
          </p:cNvCxnSpPr>
          <p:nvPr/>
        </p:nvCxnSpPr>
        <p:spPr>
          <a:xfrm flipH="1">
            <a:off x="5544431" y="4710221"/>
            <a:ext cx="989238" cy="94844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7416AF84-E46C-4A8D-8AE4-F39285F1CD9E}"/>
              </a:ext>
            </a:extLst>
          </p:cNvPr>
          <p:cNvSpPr txBox="1"/>
          <p:nvPr/>
        </p:nvSpPr>
        <p:spPr>
          <a:xfrm>
            <a:off x="5052144" y="503890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11AEE27-064A-4E44-AC42-FB8A04FCD3E9}"/>
              </a:ext>
            </a:extLst>
          </p:cNvPr>
          <p:cNvSpPr txBox="1"/>
          <p:nvPr/>
        </p:nvSpPr>
        <p:spPr>
          <a:xfrm>
            <a:off x="5893387" y="582660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666FEAA-E9D2-442C-8911-48DE921DB05C}"/>
              </a:ext>
            </a:extLst>
          </p:cNvPr>
          <p:cNvSpPr txBox="1"/>
          <p:nvPr/>
        </p:nvSpPr>
        <p:spPr>
          <a:xfrm>
            <a:off x="6374604" y="374910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0638C61-87DC-4EF8-BD46-B5C129899363}"/>
              </a:ext>
            </a:extLst>
          </p:cNvPr>
          <p:cNvSpPr txBox="1"/>
          <p:nvPr/>
        </p:nvSpPr>
        <p:spPr>
          <a:xfrm>
            <a:off x="5435856" y="371735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E67F04C-44C5-4B94-BECF-BE28EFF475D2}"/>
              </a:ext>
            </a:extLst>
          </p:cNvPr>
          <p:cNvSpPr txBox="1"/>
          <p:nvPr/>
        </p:nvSpPr>
        <p:spPr>
          <a:xfrm>
            <a:off x="5905815" y="425879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AD047FC-F7E5-43F3-A061-24FCEB9CAF36}"/>
              </a:ext>
            </a:extLst>
          </p:cNvPr>
          <p:cNvSpPr txBox="1"/>
          <p:nvPr/>
        </p:nvSpPr>
        <p:spPr>
          <a:xfrm>
            <a:off x="6718886" y="499232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403E848-97F0-4E58-8D5C-C0F551365F18}"/>
              </a:ext>
            </a:extLst>
          </p:cNvPr>
          <p:cNvSpPr txBox="1"/>
          <p:nvPr/>
        </p:nvSpPr>
        <p:spPr>
          <a:xfrm>
            <a:off x="5794314" y="492101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pic>
        <p:nvPicPr>
          <p:cNvPr id="17" name="Audio 16">
            <a:hlinkClick r:id="" action="ppaction://media"/>
            <a:extLst>
              <a:ext uri="{FF2B5EF4-FFF2-40B4-BE49-F238E27FC236}">
                <a16:creationId xmlns:a16="http://schemas.microsoft.com/office/drawing/2014/main" id="{CD6E93E6-1F6D-4CA8-920D-EF2487D11B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03142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538"/>
    </mc:Choice>
    <mc:Fallback>
      <p:transition spd="slow" advTm="325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BC1FA-FC23-447A-B8E0-A83356C1DF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Path Finding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FE938-2603-44E5-AB1D-8830C83DA8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A* Algorithm</a:t>
            </a:r>
          </a:p>
          <a:p>
            <a:pPr lvl="1"/>
            <a:r>
              <a:rPr lang="en-US" dirty="0"/>
              <a:t>Maintain a tree of paths from the start node</a:t>
            </a:r>
          </a:p>
          <a:p>
            <a:pPr lvl="1"/>
            <a:r>
              <a:rPr lang="en-US" dirty="0"/>
              <a:t>Extend them until termination criteria is met</a:t>
            </a:r>
          </a:p>
          <a:p>
            <a:pPr lvl="1"/>
            <a:r>
              <a:rPr lang="en-US" dirty="0"/>
              <a:t>Extend based on estimated length</a:t>
            </a:r>
          </a:p>
          <a:p>
            <a:pPr lvl="2"/>
            <a:r>
              <a:rPr lang="en-US" dirty="0"/>
              <a:t>f(n)=g(n)+h(n)</a:t>
            </a:r>
          </a:p>
          <a:p>
            <a:pPr lvl="2"/>
            <a:r>
              <a:rPr lang="en-US" dirty="0"/>
              <a:t>f(n) = cost until now</a:t>
            </a:r>
          </a:p>
          <a:p>
            <a:pPr lvl="2"/>
            <a:r>
              <a:rPr lang="en-US" dirty="0"/>
              <a:t>g(n) – current cost</a:t>
            </a:r>
          </a:p>
          <a:p>
            <a:pPr lvl="2"/>
            <a:r>
              <a:rPr lang="en-US" dirty="0"/>
              <a:t>h(n) – estimated cost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9B68645-E069-417A-9C41-1AA5395BAA32}"/>
              </a:ext>
            </a:extLst>
          </p:cNvPr>
          <p:cNvSpPr/>
          <p:nvPr/>
        </p:nvSpPr>
        <p:spPr>
          <a:xfrm>
            <a:off x="5023527" y="4267199"/>
            <a:ext cx="574675" cy="59436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87C69BB-E2A5-49C1-9DA7-F832B5EC13AC}"/>
              </a:ext>
            </a:extLst>
          </p:cNvPr>
          <p:cNvSpPr/>
          <p:nvPr/>
        </p:nvSpPr>
        <p:spPr>
          <a:xfrm>
            <a:off x="6456949" y="4272279"/>
            <a:ext cx="523875" cy="51308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7BF1EE79-CEB7-4CE9-ABEF-AFC538C8C92B}"/>
              </a:ext>
            </a:extLst>
          </p:cNvPr>
          <p:cNvSpPr/>
          <p:nvPr/>
        </p:nvSpPr>
        <p:spPr>
          <a:xfrm>
            <a:off x="6461759" y="5568631"/>
            <a:ext cx="574675" cy="59436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1D5AE9D-F4E4-4E4C-812A-5666AD91DCDC}"/>
              </a:ext>
            </a:extLst>
          </p:cNvPr>
          <p:cNvSpPr/>
          <p:nvPr/>
        </p:nvSpPr>
        <p:spPr>
          <a:xfrm>
            <a:off x="5029200" y="5568631"/>
            <a:ext cx="574675" cy="59436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FB16D17-2F08-4E68-BEC7-721E6F36D656}"/>
              </a:ext>
            </a:extLst>
          </p:cNvPr>
          <p:cNvSpPr/>
          <p:nvPr/>
        </p:nvSpPr>
        <p:spPr>
          <a:xfrm>
            <a:off x="5737542" y="3201907"/>
            <a:ext cx="574675" cy="59436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BB643B3-C357-4CD4-B18E-1D8834AB4EEB}"/>
              </a:ext>
            </a:extLst>
          </p:cNvPr>
          <p:cNvSpPr txBox="1"/>
          <p:nvPr/>
        </p:nvSpPr>
        <p:spPr>
          <a:xfrm>
            <a:off x="5147198" y="4363820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AB4ABA-2113-42C7-9F46-6D7023BD43E8}"/>
              </a:ext>
            </a:extLst>
          </p:cNvPr>
          <p:cNvSpPr txBox="1"/>
          <p:nvPr/>
        </p:nvSpPr>
        <p:spPr>
          <a:xfrm>
            <a:off x="5866021" y="3332479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64525AC-B8E8-4513-BDE2-6C22743919A1}"/>
              </a:ext>
            </a:extLst>
          </p:cNvPr>
          <p:cNvSpPr txBox="1"/>
          <p:nvPr/>
        </p:nvSpPr>
        <p:spPr>
          <a:xfrm>
            <a:off x="6584627" y="4344153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9E989F2-D621-46E2-961C-7041E406E632}"/>
              </a:ext>
            </a:extLst>
          </p:cNvPr>
          <p:cNvSpPr txBox="1"/>
          <p:nvPr/>
        </p:nvSpPr>
        <p:spPr>
          <a:xfrm>
            <a:off x="5147198" y="5681145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0A9034-94D3-48D6-9852-D311375DD042}"/>
              </a:ext>
            </a:extLst>
          </p:cNvPr>
          <p:cNvSpPr txBox="1"/>
          <p:nvPr/>
        </p:nvSpPr>
        <p:spPr>
          <a:xfrm>
            <a:off x="6590238" y="5701188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AF77811-FCEB-41AC-8372-79BACD445FA4}"/>
              </a:ext>
            </a:extLst>
          </p:cNvPr>
          <p:cNvCxnSpPr>
            <a:stCxn id="8" idx="4"/>
            <a:endCxn id="4" idx="0"/>
          </p:cNvCxnSpPr>
          <p:nvPr/>
        </p:nvCxnSpPr>
        <p:spPr>
          <a:xfrm flipH="1">
            <a:off x="5310865" y="3796268"/>
            <a:ext cx="714015" cy="47093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E22BB45-B3C9-4A3E-A77F-698FBABD5EF9}"/>
              </a:ext>
            </a:extLst>
          </p:cNvPr>
          <p:cNvCxnSpPr>
            <a:cxnSpLocks/>
            <a:stCxn id="8" idx="4"/>
          </p:cNvCxnSpPr>
          <p:nvPr/>
        </p:nvCxnSpPr>
        <p:spPr>
          <a:xfrm>
            <a:off x="6024880" y="3796268"/>
            <a:ext cx="713797" cy="46303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DF8B806-FBF2-4468-BCC7-F32F7C98A0F5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5316538" y="4876799"/>
            <a:ext cx="0" cy="69183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3C28256-0594-43E2-B6E5-2D471ED81D82}"/>
              </a:ext>
            </a:extLst>
          </p:cNvPr>
          <p:cNvCxnSpPr>
            <a:cxnSpLocks/>
            <a:stCxn id="5" idx="4"/>
          </p:cNvCxnSpPr>
          <p:nvPr/>
        </p:nvCxnSpPr>
        <p:spPr>
          <a:xfrm>
            <a:off x="6718887" y="4785360"/>
            <a:ext cx="0" cy="79418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1961328-65D8-4ECB-A597-6032D3E98801}"/>
              </a:ext>
            </a:extLst>
          </p:cNvPr>
          <p:cNvCxnSpPr>
            <a:cxnSpLocks/>
            <a:stCxn id="5" idx="2"/>
          </p:cNvCxnSpPr>
          <p:nvPr/>
        </p:nvCxnSpPr>
        <p:spPr>
          <a:xfrm flipH="1">
            <a:off x="5601861" y="4528820"/>
            <a:ext cx="855088" cy="3556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5610702-DB7F-4FB6-A813-CBD6596325C0}"/>
              </a:ext>
            </a:extLst>
          </p:cNvPr>
          <p:cNvCxnSpPr>
            <a:cxnSpLocks/>
            <a:stCxn id="6" idx="2"/>
          </p:cNvCxnSpPr>
          <p:nvPr/>
        </p:nvCxnSpPr>
        <p:spPr>
          <a:xfrm flipH="1">
            <a:off x="5616029" y="5865812"/>
            <a:ext cx="845730" cy="2004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D6CCCB63-2074-414B-A5A3-40EB7A23484C}"/>
              </a:ext>
            </a:extLst>
          </p:cNvPr>
          <p:cNvCxnSpPr>
            <a:cxnSpLocks/>
            <a:stCxn id="5" idx="3"/>
          </p:cNvCxnSpPr>
          <p:nvPr/>
        </p:nvCxnSpPr>
        <p:spPr>
          <a:xfrm flipH="1">
            <a:off x="5544431" y="4710221"/>
            <a:ext cx="989238" cy="94844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7416AF84-E46C-4A8D-8AE4-F39285F1CD9E}"/>
              </a:ext>
            </a:extLst>
          </p:cNvPr>
          <p:cNvSpPr txBox="1"/>
          <p:nvPr/>
        </p:nvSpPr>
        <p:spPr>
          <a:xfrm>
            <a:off x="5052144" y="503890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11AEE27-064A-4E44-AC42-FB8A04FCD3E9}"/>
              </a:ext>
            </a:extLst>
          </p:cNvPr>
          <p:cNvSpPr txBox="1"/>
          <p:nvPr/>
        </p:nvSpPr>
        <p:spPr>
          <a:xfrm>
            <a:off x="5893387" y="582660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666FEAA-E9D2-442C-8911-48DE921DB05C}"/>
              </a:ext>
            </a:extLst>
          </p:cNvPr>
          <p:cNvSpPr txBox="1"/>
          <p:nvPr/>
        </p:nvSpPr>
        <p:spPr>
          <a:xfrm>
            <a:off x="6374604" y="374910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0638C61-87DC-4EF8-BD46-B5C129899363}"/>
              </a:ext>
            </a:extLst>
          </p:cNvPr>
          <p:cNvSpPr txBox="1"/>
          <p:nvPr/>
        </p:nvSpPr>
        <p:spPr>
          <a:xfrm>
            <a:off x="5435856" y="371735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E67F04C-44C5-4B94-BECF-BE28EFF475D2}"/>
              </a:ext>
            </a:extLst>
          </p:cNvPr>
          <p:cNvSpPr txBox="1"/>
          <p:nvPr/>
        </p:nvSpPr>
        <p:spPr>
          <a:xfrm>
            <a:off x="5905815" y="425879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AD047FC-F7E5-43F3-A061-24FCEB9CAF36}"/>
              </a:ext>
            </a:extLst>
          </p:cNvPr>
          <p:cNvSpPr txBox="1"/>
          <p:nvPr/>
        </p:nvSpPr>
        <p:spPr>
          <a:xfrm>
            <a:off x="6718886" y="499232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403E848-97F0-4E58-8D5C-C0F551365F18}"/>
              </a:ext>
            </a:extLst>
          </p:cNvPr>
          <p:cNvSpPr txBox="1"/>
          <p:nvPr/>
        </p:nvSpPr>
        <p:spPr>
          <a:xfrm>
            <a:off x="5794314" y="492101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4B8DAB2-4C45-4F48-A606-3C25B1C7FE74}"/>
              </a:ext>
            </a:extLst>
          </p:cNvPr>
          <p:cNvSpPr txBox="1"/>
          <p:nvPr/>
        </p:nvSpPr>
        <p:spPr>
          <a:xfrm>
            <a:off x="1188720" y="5658661"/>
            <a:ext cx="22082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Admissible heuristic</a:t>
            </a:r>
          </a:p>
          <a:p>
            <a:r>
              <a:rPr lang="en-US" dirty="0"/>
              <a:t>- Never over estimate</a:t>
            </a:r>
          </a:p>
        </p:txBody>
      </p:sp>
      <p:pic>
        <p:nvPicPr>
          <p:cNvPr id="22" name="Audio 21">
            <a:hlinkClick r:id="" action="ppaction://media"/>
            <a:extLst>
              <a:ext uri="{FF2B5EF4-FFF2-40B4-BE49-F238E27FC236}">
                <a16:creationId xmlns:a16="http://schemas.microsoft.com/office/drawing/2014/main" id="{A7E056ED-0BB4-433B-B5E4-6D331BDC91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1808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2535"/>
    </mc:Choice>
    <mc:Fallback>
      <p:transition spd="slow" advTm="1025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BC1FA-FC23-447A-B8E0-A83356C1DF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Path Finding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FE938-2603-44E5-AB1D-8830C83DA8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A* Algorithm</a:t>
            </a:r>
          </a:p>
          <a:p>
            <a:pPr lvl="1"/>
            <a:r>
              <a:rPr lang="en-US" dirty="0"/>
              <a:t>Shortest path from A to E</a:t>
            </a:r>
          </a:p>
          <a:p>
            <a:pPr lvl="1"/>
            <a:r>
              <a:rPr lang="en-US" dirty="0"/>
              <a:t>h(n)=0</a:t>
            </a:r>
          </a:p>
          <a:p>
            <a:pPr lvl="2"/>
            <a:r>
              <a:rPr lang="en-US" dirty="0"/>
              <a:t>Breadth first search</a:t>
            </a:r>
          </a:p>
          <a:p>
            <a:pPr lvl="2"/>
            <a:r>
              <a:rPr lang="en-US" dirty="0" err="1"/>
              <a:t>Dijkastra’s</a:t>
            </a:r>
            <a:r>
              <a:rPr lang="en-US" dirty="0"/>
              <a:t> algorithm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9B68645-E069-417A-9C41-1AA5395BAA32}"/>
              </a:ext>
            </a:extLst>
          </p:cNvPr>
          <p:cNvSpPr/>
          <p:nvPr/>
        </p:nvSpPr>
        <p:spPr>
          <a:xfrm>
            <a:off x="5023527" y="4267199"/>
            <a:ext cx="574675" cy="59436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87C69BB-E2A5-49C1-9DA7-F832B5EC13AC}"/>
              </a:ext>
            </a:extLst>
          </p:cNvPr>
          <p:cNvSpPr/>
          <p:nvPr/>
        </p:nvSpPr>
        <p:spPr>
          <a:xfrm>
            <a:off x="6456949" y="4272279"/>
            <a:ext cx="523875" cy="51308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7BF1EE79-CEB7-4CE9-ABEF-AFC538C8C92B}"/>
              </a:ext>
            </a:extLst>
          </p:cNvPr>
          <p:cNvSpPr/>
          <p:nvPr/>
        </p:nvSpPr>
        <p:spPr>
          <a:xfrm>
            <a:off x="6461759" y="5568631"/>
            <a:ext cx="574675" cy="59436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1D5AE9D-F4E4-4E4C-812A-5666AD91DCDC}"/>
              </a:ext>
            </a:extLst>
          </p:cNvPr>
          <p:cNvSpPr/>
          <p:nvPr/>
        </p:nvSpPr>
        <p:spPr>
          <a:xfrm>
            <a:off x="5029200" y="5568631"/>
            <a:ext cx="574675" cy="59436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FB16D17-2F08-4E68-BEC7-721E6F36D656}"/>
              </a:ext>
            </a:extLst>
          </p:cNvPr>
          <p:cNvSpPr/>
          <p:nvPr/>
        </p:nvSpPr>
        <p:spPr>
          <a:xfrm>
            <a:off x="5737542" y="3201907"/>
            <a:ext cx="574675" cy="59436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BB643B3-C357-4CD4-B18E-1D8834AB4EEB}"/>
              </a:ext>
            </a:extLst>
          </p:cNvPr>
          <p:cNvSpPr txBox="1"/>
          <p:nvPr/>
        </p:nvSpPr>
        <p:spPr>
          <a:xfrm>
            <a:off x="5147198" y="4363820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AB4ABA-2113-42C7-9F46-6D7023BD43E8}"/>
              </a:ext>
            </a:extLst>
          </p:cNvPr>
          <p:cNvSpPr txBox="1"/>
          <p:nvPr/>
        </p:nvSpPr>
        <p:spPr>
          <a:xfrm>
            <a:off x="5866021" y="3332479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64525AC-B8E8-4513-BDE2-6C22743919A1}"/>
              </a:ext>
            </a:extLst>
          </p:cNvPr>
          <p:cNvSpPr txBox="1"/>
          <p:nvPr/>
        </p:nvSpPr>
        <p:spPr>
          <a:xfrm>
            <a:off x="6584627" y="4344153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9E989F2-D621-46E2-961C-7041E406E632}"/>
              </a:ext>
            </a:extLst>
          </p:cNvPr>
          <p:cNvSpPr txBox="1"/>
          <p:nvPr/>
        </p:nvSpPr>
        <p:spPr>
          <a:xfrm>
            <a:off x="5147198" y="5681145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0A9034-94D3-48D6-9852-D311375DD042}"/>
              </a:ext>
            </a:extLst>
          </p:cNvPr>
          <p:cNvSpPr txBox="1"/>
          <p:nvPr/>
        </p:nvSpPr>
        <p:spPr>
          <a:xfrm>
            <a:off x="6590238" y="5701188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AF77811-FCEB-41AC-8372-79BACD445FA4}"/>
              </a:ext>
            </a:extLst>
          </p:cNvPr>
          <p:cNvCxnSpPr>
            <a:stCxn id="8" idx="4"/>
            <a:endCxn id="4" idx="0"/>
          </p:cNvCxnSpPr>
          <p:nvPr/>
        </p:nvCxnSpPr>
        <p:spPr>
          <a:xfrm flipH="1">
            <a:off x="5310865" y="3796268"/>
            <a:ext cx="714015" cy="47093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E22BB45-B3C9-4A3E-A77F-698FBABD5EF9}"/>
              </a:ext>
            </a:extLst>
          </p:cNvPr>
          <p:cNvCxnSpPr>
            <a:cxnSpLocks/>
            <a:stCxn id="8" idx="4"/>
          </p:cNvCxnSpPr>
          <p:nvPr/>
        </p:nvCxnSpPr>
        <p:spPr>
          <a:xfrm>
            <a:off x="6024880" y="3796268"/>
            <a:ext cx="713797" cy="46303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DF8B806-FBF2-4468-BCC7-F32F7C98A0F5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5316538" y="4876799"/>
            <a:ext cx="0" cy="69183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3C28256-0594-43E2-B6E5-2D471ED81D82}"/>
              </a:ext>
            </a:extLst>
          </p:cNvPr>
          <p:cNvCxnSpPr>
            <a:cxnSpLocks/>
            <a:stCxn id="5" idx="4"/>
          </p:cNvCxnSpPr>
          <p:nvPr/>
        </p:nvCxnSpPr>
        <p:spPr>
          <a:xfrm>
            <a:off x="6718887" y="4785360"/>
            <a:ext cx="0" cy="79418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1961328-65D8-4ECB-A597-6032D3E98801}"/>
              </a:ext>
            </a:extLst>
          </p:cNvPr>
          <p:cNvCxnSpPr>
            <a:cxnSpLocks/>
            <a:stCxn id="5" idx="2"/>
          </p:cNvCxnSpPr>
          <p:nvPr/>
        </p:nvCxnSpPr>
        <p:spPr>
          <a:xfrm flipH="1">
            <a:off x="5601861" y="4528820"/>
            <a:ext cx="855088" cy="3556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5610702-DB7F-4FB6-A813-CBD6596325C0}"/>
              </a:ext>
            </a:extLst>
          </p:cNvPr>
          <p:cNvCxnSpPr>
            <a:cxnSpLocks/>
            <a:stCxn id="6" idx="2"/>
          </p:cNvCxnSpPr>
          <p:nvPr/>
        </p:nvCxnSpPr>
        <p:spPr>
          <a:xfrm flipH="1">
            <a:off x="5616029" y="5865812"/>
            <a:ext cx="845730" cy="2004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D6CCCB63-2074-414B-A5A3-40EB7A23484C}"/>
              </a:ext>
            </a:extLst>
          </p:cNvPr>
          <p:cNvCxnSpPr>
            <a:cxnSpLocks/>
            <a:stCxn id="5" idx="3"/>
          </p:cNvCxnSpPr>
          <p:nvPr/>
        </p:nvCxnSpPr>
        <p:spPr>
          <a:xfrm flipH="1">
            <a:off x="5544431" y="4710221"/>
            <a:ext cx="989238" cy="94844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7416AF84-E46C-4A8D-8AE4-F39285F1CD9E}"/>
              </a:ext>
            </a:extLst>
          </p:cNvPr>
          <p:cNvSpPr txBox="1"/>
          <p:nvPr/>
        </p:nvSpPr>
        <p:spPr>
          <a:xfrm>
            <a:off x="5052144" y="503890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11AEE27-064A-4E44-AC42-FB8A04FCD3E9}"/>
              </a:ext>
            </a:extLst>
          </p:cNvPr>
          <p:cNvSpPr txBox="1"/>
          <p:nvPr/>
        </p:nvSpPr>
        <p:spPr>
          <a:xfrm>
            <a:off x="5893387" y="582660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666FEAA-E9D2-442C-8911-48DE921DB05C}"/>
              </a:ext>
            </a:extLst>
          </p:cNvPr>
          <p:cNvSpPr txBox="1"/>
          <p:nvPr/>
        </p:nvSpPr>
        <p:spPr>
          <a:xfrm>
            <a:off x="6374604" y="374910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0638C61-87DC-4EF8-BD46-B5C129899363}"/>
              </a:ext>
            </a:extLst>
          </p:cNvPr>
          <p:cNvSpPr txBox="1"/>
          <p:nvPr/>
        </p:nvSpPr>
        <p:spPr>
          <a:xfrm>
            <a:off x="5435856" y="371735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E67F04C-44C5-4B94-BECF-BE28EFF475D2}"/>
              </a:ext>
            </a:extLst>
          </p:cNvPr>
          <p:cNvSpPr txBox="1"/>
          <p:nvPr/>
        </p:nvSpPr>
        <p:spPr>
          <a:xfrm>
            <a:off x="5905815" y="425879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AD047FC-F7E5-43F3-A061-24FCEB9CAF36}"/>
              </a:ext>
            </a:extLst>
          </p:cNvPr>
          <p:cNvSpPr txBox="1"/>
          <p:nvPr/>
        </p:nvSpPr>
        <p:spPr>
          <a:xfrm>
            <a:off x="6718886" y="499232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403E848-97F0-4E58-8D5C-C0F551365F18}"/>
              </a:ext>
            </a:extLst>
          </p:cNvPr>
          <p:cNvSpPr txBox="1"/>
          <p:nvPr/>
        </p:nvSpPr>
        <p:spPr>
          <a:xfrm>
            <a:off x="5794314" y="492101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EA4CA57-3CEC-492D-B7CE-30A87CD42C67}"/>
              </a:ext>
            </a:extLst>
          </p:cNvPr>
          <p:cNvSpPr txBox="1"/>
          <p:nvPr/>
        </p:nvSpPr>
        <p:spPr>
          <a:xfrm>
            <a:off x="5874035" y="282229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8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22976A0-01BF-4006-84D8-39ACCF2B372D}"/>
              </a:ext>
            </a:extLst>
          </p:cNvPr>
          <p:cNvSpPr txBox="1"/>
          <p:nvPr/>
        </p:nvSpPr>
        <p:spPr>
          <a:xfrm>
            <a:off x="7014010" y="426719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5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31D8370-45F9-487E-90D6-7DC36ACDDC14}"/>
              </a:ext>
            </a:extLst>
          </p:cNvPr>
          <p:cNvSpPr txBox="1"/>
          <p:nvPr/>
        </p:nvSpPr>
        <p:spPr>
          <a:xfrm>
            <a:off x="4762514" y="569116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E7BB3B6-10DA-4DDF-8980-A775595BE234}"/>
              </a:ext>
            </a:extLst>
          </p:cNvPr>
          <p:cNvSpPr txBox="1"/>
          <p:nvPr/>
        </p:nvSpPr>
        <p:spPr>
          <a:xfrm>
            <a:off x="8629650" y="3201907"/>
            <a:ext cx="238244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A, B                             8</a:t>
            </a:r>
          </a:p>
          <a:p>
            <a:r>
              <a:rPr lang="en-US" dirty="0"/>
              <a:t>A, C                             5</a:t>
            </a:r>
          </a:p>
          <a:p>
            <a:r>
              <a:rPr lang="en-US" dirty="0"/>
              <a:t>A, D                             1   </a:t>
            </a:r>
          </a:p>
        </p:txBody>
      </p:sp>
      <p:pic>
        <p:nvPicPr>
          <p:cNvPr id="26" name="Audio 25">
            <a:hlinkClick r:id="" action="ppaction://media"/>
            <a:extLst>
              <a:ext uri="{FF2B5EF4-FFF2-40B4-BE49-F238E27FC236}">
                <a16:creationId xmlns:a16="http://schemas.microsoft.com/office/drawing/2014/main" id="{E1732446-D880-4511-92C5-74AD74BDC14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8364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161"/>
    </mc:Choice>
    <mc:Fallback>
      <p:transition spd="slow" advTm="671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BC1FA-FC23-447A-B8E0-A83356C1DF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Path Finding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FE938-2603-44E5-AB1D-8830C83DA8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A* Algorithm</a:t>
            </a:r>
          </a:p>
          <a:p>
            <a:pPr lvl="1"/>
            <a:r>
              <a:rPr lang="en-US" dirty="0"/>
              <a:t>Shortest path from A to E</a:t>
            </a:r>
          </a:p>
          <a:p>
            <a:pPr lvl="1"/>
            <a:r>
              <a:rPr lang="en-US" dirty="0"/>
              <a:t>h(n)=0</a:t>
            </a:r>
          </a:p>
          <a:p>
            <a:pPr lvl="2"/>
            <a:r>
              <a:rPr lang="en-US" dirty="0"/>
              <a:t>Breadth first search</a:t>
            </a:r>
          </a:p>
          <a:p>
            <a:pPr lvl="2"/>
            <a:r>
              <a:rPr lang="en-US" dirty="0" err="1"/>
              <a:t>Dijkastra’s</a:t>
            </a:r>
            <a:r>
              <a:rPr lang="en-US" dirty="0"/>
              <a:t> algorithm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9B68645-E069-417A-9C41-1AA5395BAA32}"/>
              </a:ext>
            </a:extLst>
          </p:cNvPr>
          <p:cNvSpPr/>
          <p:nvPr/>
        </p:nvSpPr>
        <p:spPr>
          <a:xfrm>
            <a:off x="5023527" y="4267199"/>
            <a:ext cx="574675" cy="59436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87C69BB-E2A5-49C1-9DA7-F832B5EC13AC}"/>
              </a:ext>
            </a:extLst>
          </p:cNvPr>
          <p:cNvSpPr/>
          <p:nvPr/>
        </p:nvSpPr>
        <p:spPr>
          <a:xfrm>
            <a:off x="6456949" y="4272279"/>
            <a:ext cx="523875" cy="51308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7BF1EE79-CEB7-4CE9-ABEF-AFC538C8C92B}"/>
              </a:ext>
            </a:extLst>
          </p:cNvPr>
          <p:cNvSpPr/>
          <p:nvPr/>
        </p:nvSpPr>
        <p:spPr>
          <a:xfrm>
            <a:off x="6461759" y="5568631"/>
            <a:ext cx="574675" cy="59436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1D5AE9D-F4E4-4E4C-812A-5666AD91DCDC}"/>
              </a:ext>
            </a:extLst>
          </p:cNvPr>
          <p:cNvSpPr/>
          <p:nvPr/>
        </p:nvSpPr>
        <p:spPr>
          <a:xfrm>
            <a:off x="5029200" y="5568631"/>
            <a:ext cx="574675" cy="59436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FB16D17-2F08-4E68-BEC7-721E6F36D656}"/>
              </a:ext>
            </a:extLst>
          </p:cNvPr>
          <p:cNvSpPr/>
          <p:nvPr/>
        </p:nvSpPr>
        <p:spPr>
          <a:xfrm>
            <a:off x="5737542" y="3201907"/>
            <a:ext cx="574675" cy="59436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BB643B3-C357-4CD4-B18E-1D8834AB4EEB}"/>
              </a:ext>
            </a:extLst>
          </p:cNvPr>
          <p:cNvSpPr txBox="1"/>
          <p:nvPr/>
        </p:nvSpPr>
        <p:spPr>
          <a:xfrm>
            <a:off x="5147198" y="4363820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AB4ABA-2113-42C7-9F46-6D7023BD43E8}"/>
              </a:ext>
            </a:extLst>
          </p:cNvPr>
          <p:cNvSpPr txBox="1"/>
          <p:nvPr/>
        </p:nvSpPr>
        <p:spPr>
          <a:xfrm>
            <a:off x="5866021" y="3332479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64525AC-B8E8-4513-BDE2-6C22743919A1}"/>
              </a:ext>
            </a:extLst>
          </p:cNvPr>
          <p:cNvSpPr txBox="1"/>
          <p:nvPr/>
        </p:nvSpPr>
        <p:spPr>
          <a:xfrm>
            <a:off x="6584627" y="4344153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9E989F2-D621-46E2-961C-7041E406E632}"/>
              </a:ext>
            </a:extLst>
          </p:cNvPr>
          <p:cNvSpPr txBox="1"/>
          <p:nvPr/>
        </p:nvSpPr>
        <p:spPr>
          <a:xfrm>
            <a:off x="5147198" y="5681145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0A9034-94D3-48D6-9852-D311375DD042}"/>
              </a:ext>
            </a:extLst>
          </p:cNvPr>
          <p:cNvSpPr txBox="1"/>
          <p:nvPr/>
        </p:nvSpPr>
        <p:spPr>
          <a:xfrm>
            <a:off x="6590238" y="5701188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AF77811-FCEB-41AC-8372-79BACD445FA4}"/>
              </a:ext>
            </a:extLst>
          </p:cNvPr>
          <p:cNvCxnSpPr>
            <a:stCxn id="8" idx="4"/>
            <a:endCxn id="4" idx="0"/>
          </p:cNvCxnSpPr>
          <p:nvPr/>
        </p:nvCxnSpPr>
        <p:spPr>
          <a:xfrm flipH="1">
            <a:off x="5310865" y="3796268"/>
            <a:ext cx="714015" cy="47093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E22BB45-B3C9-4A3E-A77F-698FBABD5EF9}"/>
              </a:ext>
            </a:extLst>
          </p:cNvPr>
          <p:cNvCxnSpPr>
            <a:cxnSpLocks/>
            <a:stCxn id="8" idx="4"/>
          </p:cNvCxnSpPr>
          <p:nvPr/>
        </p:nvCxnSpPr>
        <p:spPr>
          <a:xfrm>
            <a:off x="6024880" y="3796268"/>
            <a:ext cx="713797" cy="46303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DF8B806-FBF2-4468-BCC7-F32F7C98A0F5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5316538" y="4876799"/>
            <a:ext cx="0" cy="69183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3C28256-0594-43E2-B6E5-2D471ED81D82}"/>
              </a:ext>
            </a:extLst>
          </p:cNvPr>
          <p:cNvCxnSpPr>
            <a:cxnSpLocks/>
            <a:stCxn id="5" idx="4"/>
          </p:cNvCxnSpPr>
          <p:nvPr/>
        </p:nvCxnSpPr>
        <p:spPr>
          <a:xfrm>
            <a:off x="6718887" y="4785360"/>
            <a:ext cx="0" cy="79418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1961328-65D8-4ECB-A597-6032D3E98801}"/>
              </a:ext>
            </a:extLst>
          </p:cNvPr>
          <p:cNvCxnSpPr>
            <a:cxnSpLocks/>
            <a:stCxn id="5" idx="2"/>
          </p:cNvCxnSpPr>
          <p:nvPr/>
        </p:nvCxnSpPr>
        <p:spPr>
          <a:xfrm flipH="1">
            <a:off x="5601861" y="4528820"/>
            <a:ext cx="855088" cy="3556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5610702-DB7F-4FB6-A813-CBD6596325C0}"/>
              </a:ext>
            </a:extLst>
          </p:cNvPr>
          <p:cNvCxnSpPr>
            <a:cxnSpLocks/>
            <a:stCxn id="6" idx="2"/>
          </p:cNvCxnSpPr>
          <p:nvPr/>
        </p:nvCxnSpPr>
        <p:spPr>
          <a:xfrm flipH="1">
            <a:off x="5616029" y="5865812"/>
            <a:ext cx="845730" cy="2004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D6CCCB63-2074-414B-A5A3-40EB7A23484C}"/>
              </a:ext>
            </a:extLst>
          </p:cNvPr>
          <p:cNvCxnSpPr>
            <a:cxnSpLocks/>
            <a:stCxn id="5" idx="3"/>
          </p:cNvCxnSpPr>
          <p:nvPr/>
        </p:nvCxnSpPr>
        <p:spPr>
          <a:xfrm flipH="1">
            <a:off x="5544431" y="4710221"/>
            <a:ext cx="989238" cy="94844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7416AF84-E46C-4A8D-8AE4-F39285F1CD9E}"/>
              </a:ext>
            </a:extLst>
          </p:cNvPr>
          <p:cNvSpPr txBox="1"/>
          <p:nvPr/>
        </p:nvSpPr>
        <p:spPr>
          <a:xfrm>
            <a:off x="5052144" y="503890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11AEE27-064A-4E44-AC42-FB8A04FCD3E9}"/>
              </a:ext>
            </a:extLst>
          </p:cNvPr>
          <p:cNvSpPr txBox="1"/>
          <p:nvPr/>
        </p:nvSpPr>
        <p:spPr>
          <a:xfrm>
            <a:off x="5893387" y="582660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666FEAA-E9D2-442C-8911-48DE921DB05C}"/>
              </a:ext>
            </a:extLst>
          </p:cNvPr>
          <p:cNvSpPr txBox="1"/>
          <p:nvPr/>
        </p:nvSpPr>
        <p:spPr>
          <a:xfrm>
            <a:off x="6374604" y="374910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0638C61-87DC-4EF8-BD46-B5C129899363}"/>
              </a:ext>
            </a:extLst>
          </p:cNvPr>
          <p:cNvSpPr txBox="1"/>
          <p:nvPr/>
        </p:nvSpPr>
        <p:spPr>
          <a:xfrm>
            <a:off x="5435856" y="371735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E67F04C-44C5-4B94-BECF-BE28EFF475D2}"/>
              </a:ext>
            </a:extLst>
          </p:cNvPr>
          <p:cNvSpPr txBox="1"/>
          <p:nvPr/>
        </p:nvSpPr>
        <p:spPr>
          <a:xfrm>
            <a:off x="5905815" y="425879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AD047FC-F7E5-43F3-A061-24FCEB9CAF36}"/>
              </a:ext>
            </a:extLst>
          </p:cNvPr>
          <p:cNvSpPr txBox="1"/>
          <p:nvPr/>
        </p:nvSpPr>
        <p:spPr>
          <a:xfrm>
            <a:off x="6718886" y="499232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403E848-97F0-4E58-8D5C-C0F551365F18}"/>
              </a:ext>
            </a:extLst>
          </p:cNvPr>
          <p:cNvSpPr txBox="1"/>
          <p:nvPr/>
        </p:nvSpPr>
        <p:spPr>
          <a:xfrm>
            <a:off x="5794314" y="492101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EA4CA57-3CEC-492D-B7CE-30A87CD42C67}"/>
              </a:ext>
            </a:extLst>
          </p:cNvPr>
          <p:cNvSpPr txBox="1"/>
          <p:nvPr/>
        </p:nvSpPr>
        <p:spPr>
          <a:xfrm>
            <a:off x="5874035" y="282229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8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22976A0-01BF-4006-84D8-39ACCF2B372D}"/>
              </a:ext>
            </a:extLst>
          </p:cNvPr>
          <p:cNvSpPr txBox="1"/>
          <p:nvPr/>
        </p:nvSpPr>
        <p:spPr>
          <a:xfrm>
            <a:off x="7014010" y="426719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trike="sngStrike" dirty="0">
                <a:solidFill>
                  <a:srgbClr val="FF0000"/>
                </a:solidFill>
              </a:rPr>
              <a:t>5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31D8370-45F9-487E-90D6-7DC36ACDDC14}"/>
              </a:ext>
            </a:extLst>
          </p:cNvPr>
          <p:cNvSpPr txBox="1"/>
          <p:nvPr/>
        </p:nvSpPr>
        <p:spPr>
          <a:xfrm>
            <a:off x="4762514" y="569116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533F217-A3F4-4C0C-B723-6FA9AF3A26D6}"/>
              </a:ext>
            </a:extLst>
          </p:cNvPr>
          <p:cNvSpPr txBox="1"/>
          <p:nvPr/>
        </p:nvSpPr>
        <p:spPr>
          <a:xfrm>
            <a:off x="7074664" y="570118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5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C2901E7-2603-4686-9CF6-0D4E9545433D}"/>
              </a:ext>
            </a:extLst>
          </p:cNvPr>
          <p:cNvSpPr txBox="1"/>
          <p:nvPr/>
        </p:nvSpPr>
        <p:spPr>
          <a:xfrm>
            <a:off x="7222649" y="426719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4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59552CC-011D-44E5-BCF8-4439AB0852AA}"/>
              </a:ext>
            </a:extLst>
          </p:cNvPr>
          <p:cNvSpPr txBox="1"/>
          <p:nvPr/>
        </p:nvSpPr>
        <p:spPr>
          <a:xfrm>
            <a:off x="8629650" y="3201907"/>
            <a:ext cx="238744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A, B                             8</a:t>
            </a:r>
          </a:p>
          <a:p>
            <a:r>
              <a:rPr lang="en-US" dirty="0"/>
              <a:t>A, C                             5</a:t>
            </a:r>
          </a:p>
          <a:p>
            <a:r>
              <a:rPr lang="en-US" dirty="0"/>
              <a:t>A,D                             1</a:t>
            </a:r>
          </a:p>
          <a:p>
            <a:r>
              <a:rPr lang="en-US" dirty="0"/>
              <a:t>    A, D, C                    4</a:t>
            </a:r>
          </a:p>
          <a:p>
            <a:r>
              <a:rPr lang="en-US" dirty="0"/>
              <a:t>    A, D, E                    5   </a:t>
            </a:r>
          </a:p>
        </p:txBody>
      </p:sp>
      <p:pic>
        <p:nvPicPr>
          <p:cNvPr id="22" name="Audio 21">
            <a:hlinkClick r:id="" action="ppaction://media"/>
            <a:extLst>
              <a:ext uri="{FF2B5EF4-FFF2-40B4-BE49-F238E27FC236}">
                <a16:creationId xmlns:a16="http://schemas.microsoft.com/office/drawing/2014/main" id="{B1834603-5978-4424-B549-B6A81FDC8DA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2505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010"/>
    </mc:Choice>
    <mc:Fallback>
      <p:transition spd="slow" advTm="320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BC1FA-FC23-447A-B8E0-A83356C1DF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Path Finding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FE938-2603-44E5-AB1D-8830C83DA8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A* Algorithm</a:t>
            </a:r>
          </a:p>
          <a:p>
            <a:pPr lvl="1"/>
            <a:r>
              <a:rPr lang="en-US" dirty="0"/>
              <a:t>Shortest path from A to E</a:t>
            </a:r>
          </a:p>
          <a:p>
            <a:pPr lvl="1"/>
            <a:r>
              <a:rPr lang="en-US" dirty="0"/>
              <a:t>h(n)=0</a:t>
            </a:r>
          </a:p>
          <a:p>
            <a:pPr lvl="2"/>
            <a:r>
              <a:rPr lang="en-US" dirty="0"/>
              <a:t>Breadth first search</a:t>
            </a:r>
          </a:p>
          <a:p>
            <a:pPr lvl="2"/>
            <a:r>
              <a:rPr lang="en-US" dirty="0" err="1"/>
              <a:t>Dijkastra’s</a:t>
            </a:r>
            <a:r>
              <a:rPr lang="en-US" dirty="0"/>
              <a:t> algorithm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9B68645-E069-417A-9C41-1AA5395BAA32}"/>
              </a:ext>
            </a:extLst>
          </p:cNvPr>
          <p:cNvSpPr/>
          <p:nvPr/>
        </p:nvSpPr>
        <p:spPr>
          <a:xfrm>
            <a:off x="5023527" y="4267199"/>
            <a:ext cx="574675" cy="59436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87C69BB-E2A5-49C1-9DA7-F832B5EC13AC}"/>
              </a:ext>
            </a:extLst>
          </p:cNvPr>
          <p:cNvSpPr/>
          <p:nvPr/>
        </p:nvSpPr>
        <p:spPr>
          <a:xfrm>
            <a:off x="6456949" y="4272279"/>
            <a:ext cx="523875" cy="51308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7BF1EE79-CEB7-4CE9-ABEF-AFC538C8C92B}"/>
              </a:ext>
            </a:extLst>
          </p:cNvPr>
          <p:cNvSpPr/>
          <p:nvPr/>
        </p:nvSpPr>
        <p:spPr>
          <a:xfrm>
            <a:off x="6461759" y="5568631"/>
            <a:ext cx="574675" cy="59436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1D5AE9D-F4E4-4E4C-812A-5666AD91DCDC}"/>
              </a:ext>
            </a:extLst>
          </p:cNvPr>
          <p:cNvSpPr/>
          <p:nvPr/>
        </p:nvSpPr>
        <p:spPr>
          <a:xfrm>
            <a:off x="5029200" y="5568631"/>
            <a:ext cx="574675" cy="59436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FB16D17-2F08-4E68-BEC7-721E6F36D656}"/>
              </a:ext>
            </a:extLst>
          </p:cNvPr>
          <p:cNvSpPr/>
          <p:nvPr/>
        </p:nvSpPr>
        <p:spPr>
          <a:xfrm>
            <a:off x="5737542" y="3201907"/>
            <a:ext cx="574675" cy="59436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BB643B3-C357-4CD4-B18E-1D8834AB4EEB}"/>
              </a:ext>
            </a:extLst>
          </p:cNvPr>
          <p:cNvSpPr txBox="1"/>
          <p:nvPr/>
        </p:nvSpPr>
        <p:spPr>
          <a:xfrm>
            <a:off x="5147198" y="4363820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AB4ABA-2113-42C7-9F46-6D7023BD43E8}"/>
              </a:ext>
            </a:extLst>
          </p:cNvPr>
          <p:cNvSpPr txBox="1"/>
          <p:nvPr/>
        </p:nvSpPr>
        <p:spPr>
          <a:xfrm>
            <a:off x="5866021" y="3332479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64525AC-B8E8-4513-BDE2-6C22743919A1}"/>
              </a:ext>
            </a:extLst>
          </p:cNvPr>
          <p:cNvSpPr txBox="1"/>
          <p:nvPr/>
        </p:nvSpPr>
        <p:spPr>
          <a:xfrm>
            <a:off x="6584627" y="4344153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9E989F2-D621-46E2-961C-7041E406E632}"/>
              </a:ext>
            </a:extLst>
          </p:cNvPr>
          <p:cNvSpPr txBox="1"/>
          <p:nvPr/>
        </p:nvSpPr>
        <p:spPr>
          <a:xfrm>
            <a:off x="5147198" y="5681145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0A9034-94D3-48D6-9852-D311375DD042}"/>
              </a:ext>
            </a:extLst>
          </p:cNvPr>
          <p:cNvSpPr txBox="1"/>
          <p:nvPr/>
        </p:nvSpPr>
        <p:spPr>
          <a:xfrm>
            <a:off x="6590238" y="5701188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AF77811-FCEB-41AC-8372-79BACD445FA4}"/>
              </a:ext>
            </a:extLst>
          </p:cNvPr>
          <p:cNvCxnSpPr>
            <a:stCxn id="8" idx="4"/>
            <a:endCxn id="4" idx="0"/>
          </p:cNvCxnSpPr>
          <p:nvPr/>
        </p:nvCxnSpPr>
        <p:spPr>
          <a:xfrm flipH="1">
            <a:off x="5310865" y="3796268"/>
            <a:ext cx="714015" cy="47093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E22BB45-B3C9-4A3E-A77F-698FBABD5EF9}"/>
              </a:ext>
            </a:extLst>
          </p:cNvPr>
          <p:cNvCxnSpPr>
            <a:cxnSpLocks/>
            <a:stCxn id="8" idx="4"/>
          </p:cNvCxnSpPr>
          <p:nvPr/>
        </p:nvCxnSpPr>
        <p:spPr>
          <a:xfrm>
            <a:off x="6024880" y="3796268"/>
            <a:ext cx="713797" cy="46303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DF8B806-FBF2-4468-BCC7-F32F7C98A0F5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5316538" y="4876799"/>
            <a:ext cx="0" cy="69183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3C28256-0594-43E2-B6E5-2D471ED81D82}"/>
              </a:ext>
            </a:extLst>
          </p:cNvPr>
          <p:cNvCxnSpPr>
            <a:cxnSpLocks/>
            <a:stCxn id="5" idx="4"/>
          </p:cNvCxnSpPr>
          <p:nvPr/>
        </p:nvCxnSpPr>
        <p:spPr>
          <a:xfrm>
            <a:off x="6718887" y="4785360"/>
            <a:ext cx="0" cy="79418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1961328-65D8-4ECB-A597-6032D3E98801}"/>
              </a:ext>
            </a:extLst>
          </p:cNvPr>
          <p:cNvCxnSpPr>
            <a:cxnSpLocks/>
            <a:stCxn id="5" idx="2"/>
          </p:cNvCxnSpPr>
          <p:nvPr/>
        </p:nvCxnSpPr>
        <p:spPr>
          <a:xfrm flipH="1">
            <a:off x="5601861" y="4528820"/>
            <a:ext cx="855088" cy="3556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5610702-DB7F-4FB6-A813-CBD6596325C0}"/>
              </a:ext>
            </a:extLst>
          </p:cNvPr>
          <p:cNvCxnSpPr>
            <a:cxnSpLocks/>
            <a:stCxn id="6" idx="2"/>
          </p:cNvCxnSpPr>
          <p:nvPr/>
        </p:nvCxnSpPr>
        <p:spPr>
          <a:xfrm flipH="1">
            <a:off x="5616029" y="5865812"/>
            <a:ext cx="845730" cy="2004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D6CCCB63-2074-414B-A5A3-40EB7A23484C}"/>
              </a:ext>
            </a:extLst>
          </p:cNvPr>
          <p:cNvCxnSpPr>
            <a:cxnSpLocks/>
            <a:stCxn id="5" idx="3"/>
          </p:cNvCxnSpPr>
          <p:nvPr/>
        </p:nvCxnSpPr>
        <p:spPr>
          <a:xfrm flipH="1">
            <a:off x="5544431" y="4710221"/>
            <a:ext cx="989238" cy="94844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7416AF84-E46C-4A8D-8AE4-F39285F1CD9E}"/>
              </a:ext>
            </a:extLst>
          </p:cNvPr>
          <p:cNvSpPr txBox="1"/>
          <p:nvPr/>
        </p:nvSpPr>
        <p:spPr>
          <a:xfrm>
            <a:off x="5052144" y="503890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11AEE27-064A-4E44-AC42-FB8A04FCD3E9}"/>
              </a:ext>
            </a:extLst>
          </p:cNvPr>
          <p:cNvSpPr txBox="1"/>
          <p:nvPr/>
        </p:nvSpPr>
        <p:spPr>
          <a:xfrm>
            <a:off x="5893387" y="582660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666FEAA-E9D2-442C-8911-48DE921DB05C}"/>
              </a:ext>
            </a:extLst>
          </p:cNvPr>
          <p:cNvSpPr txBox="1"/>
          <p:nvPr/>
        </p:nvSpPr>
        <p:spPr>
          <a:xfrm>
            <a:off x="6374604" y="374910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0638C61-87DC-4EF8-BD46-B5C129899363}"/>
              </a:ext>
            </a:extLst>
          </p:cNvPr>
          <p:cNvSpPr txBox="1"/>
          <p:nvPr/>
        </p:nvSpPr>
        <p:spPr>
          <a:xfrm>
            <a:off x="5435856" y="371735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E67F04C-44C5-4B94-BECF-BE28EFF475D2}"/>
              </a:ext>
            </a:extLst>
          </p:cNvPr>
          <p:cNvSpPr txBox="1"/>
          <p:nvPr/>
        </p:nvSpPr>
        <p:spPr>
          <a:xfrm>
            <a:off x="5905815" y="425879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AD047FC-F7E5-43F3-A061-24FCEB9CAF36}"/>
              </a:ext>
            </a:extLst>
          </p:cNvPr>
          <p:cNvSpPr txBox="1"/>
          <p:nvPr/>
        </p:nvSpPr>
        <p:spPr>
          <a:xfrm>
            <a:off x="6718886" y="499232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403E848-97F0-4E58-8D5C-C0F551365F18}"/>
              </a:ext>
            </a:extLst>
          </p:cNvPr>
          <p:cNvSpPr txBox="1"/>
          <p:nvPr/>
        </p:nvSpPr>
        <p:spPr>
          <a:xfrm>
            <a:off x="5794314" y="492101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EA4CA57-3CEC-492D-B7CE-30A87CD42C67}"/>
              </a:ext>
            </a:extLst>
          </p:cNvPr>
          <p:cNvSpPr txBox="1"/>
          <p:nvPr/>
        </p:nvSpPr>
        <p:spPr>
          <a:xfrm>
            <a:off x="5874035" y="282229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8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22976A0-01BF-4006-84D8-39ACCF2B372D}"/>
              </a:ext>
            </a:extLst>
          </p:cNvPr>
          <p:cNvSpPr txBox="1"/>
          <p:nvPr/>
        </p:nvSpPr>
        <p:spPr>
          <a:xfrm>
            <a:off x="7014010" y="426719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trike="sngStrike" dirty="0">
                <a:solidFill>
                  <a:srgbClr val="FF0000"/>
                </a:solidFill>
              </a:rPr>
              <a:t>5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31D8370-45F9-487E-90D6-7DC36ACDDC14}"/>
              </a:ext>
            </a:extLst>
          </p:cNvPr>
          <p:cNvSpPr txBox="1"/>
          <p:nvPr/>
        </p:nvSpPr>
        <p:spPr>
          <a:xfrm>
            <a:off x="4762514" y="569116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533F217-A3F4-4C0C-B723-6FA9AF3A26D6}"/>
              </a:ext>
            </a:extLst>
          </p:cNvPr>
          <p:cNvSpPr txBox="1"/>
          <p:nvPr/>
        </p:nvSpPr>
        <p:spPr>
          <a:xfrm>
            <a:off x="7074664" y="570118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5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C2901E7-2603-4686-9CF6-0D4E9545433D}"/>
              </a:ext>
            </a:extLst>
          </p:cNvPr>
          <p:cNvSpPr txBox="1"/>
          <p:nvPr/>
        </p:nvSpPr>
        <p:spPr>
          <a:xfrm>
            <a:off x="7222649" y="426719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4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59552CC-011D-44E5-BCF8-4439AB0852AA}"/>
              </a:ext>
            </a:extLst>
          </p:cNvPr>
          <p:cNvSpPr txBox="1"/>
          <p:nvPr/>
        </p:nvSpPr>
        <p:spPr>
          <a:xfrm>
            <a:off x="8629650" y="3201907"/>
            <a:ext cx="2334550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A, B                             8</a:t>
            </a:r>
          </a:p>
          <a:p>
            <a:r>
              <a:rPr lang="en-US" dirty="0"/>
              <a:t>A, C                             5</a:t>
            </a:r>
          </a:p>
          <a:p>
            <a:r>
              <a:rPr lang="en-US" dirty="0"/>
              <a:t>A,D                             1</a:t>
            </a:r>
          </a:p>
          <a:p>
            <a:r>
              <a:rPr lang="en-US" dirty="0"/>
              <a:t>    A, D, C                    4</a:t>
            </a:r>
          </a:p>
          <a:p>
            <a:r>
              <a:rPr lang="en-US" dirty="0"/>
              <a:t>         A, D, C, E           6</a:t>
            </a:r>
          </a:p>
          <a:p>
            <a:r>
              <a:rPr lang="en-US" dirty="0"/>
              <a:t>    A, D, E                    5   </a:t>
            </a:r>
          </a:p>
        </p:txBody>
      </p:sp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0F99B6B5-03E2-45EC-B832-22D3A7DBC31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2850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609"/>
    </mc:Choice>
    <mc:Fallback>
      <p:transition spd="slow" advTm="416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E6050-DDE3-4741-9235-7221B63C4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Graph-based Inference Algorithms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D4E568-1AA2-4A72-89E9-6919591AF5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Path finding</a:t>
            </a:r>
          </a:p>
          <a:p>
            <a:r>
              <a:rPr lang="en-US" dirty="0">
                <a:solidFill>
                  <a:srgbClr val="FF0000"/>
                </a:solidFill>
              </a:rPr>
              <a:t>Centrality Detection</a:t>
            </a:r>
          </a:p>
          <a:p>
            <a:r>
              <a:rPr lang="en-US" dirty="0"/>
              <a:t>Community Detection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282C4CC-A0F9-4299-AFD7-BB41A64F8F8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3740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977"/>
    </mc:Choice>
    <mc:Fallback>
      <p:transition spd="slow" advTm="89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B20E6-B1B5-4A0A-9177-327C4A7D8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Centrality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1257C3-4596-49C9-A7F0-A546EBA05D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Helps in understanding the importance of a node in a network</a:t>
            </a:r>
          </a:p>
          <a:p>
            <a:pPr lvl="1"/>
            <a:r>
              <a:rPr lang="en-US" dirty="0"/>
              <a:t>Most important nodes</a:t>
            </a:r>
          </a:p>
          <a:p>
            <a:pPr lvl="1"/>
            <a:r>
              <a:rPr lang="en-US" dirty="0"/>
              <a:t>Bridges in a network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458FFF6-C0DA-4AB0-A14A-9D6728B7A11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5232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11"/>
    </mc:Choice>
    <mc:Fallback>
      <p:transition spd="slow" advTm="13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B20E6-B1B5-4A0A-9177-327C4A7D8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Centrality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1257C3-4596-49C9-A7F0-A546EBA05D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Helps in understanding the importance of a node in a network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70731F1-FEE9-4A93-BA0B-0E0169712870}"/>
              </a:ext>
            </a:extLst>
          </p:cNvPr>
          <p:cNvSpPr/>
          <p:nvPr/>
        </p:nvSpPr>
        <p:spPr>
          <a:xfrm>
            <a:off x="3393440" y="3598863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07B4C07-EE11-4589-916C-320497B62637}"/>
              </a:ext>
            </a:extLst>
          </p:cNvPr>
          <p:cNvSpPr/>
          <p:nvPr/>
        </p:nvSpPr>
        <p:spPr>
          <a:xfrm>
            <a:off x="5135880" y="3756181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4CAD7B9-FDDB-437F-BC00-3AF29C30E0BE}"/>
              </a:ext>
            </a:extLst>
          </p:cNvPr>
          <p:cNvSpPr/>
          <p:nvPr/>
        </p:nvSpPr>
        <p:spPr>
          <a:xfrm>
            <a:off x="5166360" y="2801936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A285A7E-28CB-4309-BABF-160C9A99B15A}"/>
              </a:ext>
            </a:extLst>
          </p:cNvPr>
          <p:cNvSpPr/>
          <p:nvPr/>
        </p:nvSpPr>
        <p:spPr>
          <a:xfrm>
            <a:off x="4378960" y="3347086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FBBD4A8-BE0D-433D-B996-02BA958DBAF8}"/>
              </a:ext>
            </a:extLst>
          </p:cNvPr>
          <p:cNvSpPr/>
          <p:nvPr/>
        </p:nvSpPr>
        <p:spPr>
          <a:xfrm>
            <a:off x="2336800" y="3721894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AE23A0F-1379-4AF4-BE41-CC1EF5DC5088}"/>
              </a:ext>
            </a:extLst>
          </p:cNvPr>
          <p:cNvSpPr/>
          <p:nvPr/>
        </p:nvSpPr>
        <p:spPr>
          <a:xfrm>
            <a:off x="2336800" y="2983705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E5B6ABF-1ADA-4FBF-AC07-157D8C506A3C}"/>
              </a:ext>
            </a:extLst>
          </p:cNvPr>
          <p:cNvSpPr/>
          <p:nvPr/>
        </p:nvSpPr>
        <p:spPr>
          <a:xfrm>
            <a:off x="3017520" y="2620168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919F197-7A3D-4BBF-AB9E-9A0568E7C399}"/>
              </a:ext>
            </a:extLst>
          </p:cNvPr>
          <p:cNvSpPr/>
          <p:nvPr/>
        </p:nvSpPr>
        <p:spPr>
          <a:xfrm>
            <a:off x="4003040" y="2620168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F074CCF-EB9B-4862-83C9-3744D83C205A}"/>
              </a:ext>
            </a:extLst>
          </p:cNvPr>
          <p:cNvCxnSpPr>
            <a:stCxn id="4" idx="0"/>
          </p:cNvCxnSpPr>
          <p:nvPr/>
        </p:nvCxnSpPr>
        <p:spPr>
          <a:xfrm flipH="1" flipV="1">
            <a:off x="3302000" y="2983704"/>
            <a:ext cx="279400" cy="61515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8DFF122-AEEA-420A-A027-2C05015DF0DF}"/>
              </a:ext>
            </a:extLst>
          </p:cNvPr>
          <p:cNvCxnSpPr>
            <a:cxnSpLocks/>
            <a:stCxn id="4" idx="7"/>
          </p:cNvCxnSpPr>
          <p:nvPr/>
        </p:nvCxnSpPr>
        <p:spPr>
          <a:xfrm flipV="1">
            <a:off x="3714308" y="2972040"/>
            <a:ext cx="443672" cy="68006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ECF518D-54EC-4F2F-8CD4-068BB9C4A98E}"/>
              </a:ext>
            </a:extLst>
          </p:cNvPr>
          <p:cNvCxnSpPr>
            <a:cxnSpLocks/>
            <a:stCxn id="5" idx="1"/>
          </p:cNvCxnSpPr>
          <p:nvPr/>
        </p:nvCxnSpPr>
        <p:spPr>
          <a:xfrm flipH="1" flipV="1">
            <a:off x="4699828" y="3649122"/>
            <a:ext cx="491104" cy="16029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4FADEC4-3166-4F05-B939-6C17DE6B8C41}"/>
              </a:ext>
            </a:extLst>
          </p:cNvPr>
          <p:cNvCxnSpPr>
            <a:cxnSpLocks/>
            <a:endCxn id="7" idx="7"/>
          </p:cNvCxnSpPr>
          <p:nvPr/>
        </p:nvCxnSpPr>
        <p:spPr>
          <a:xfrm flipH="1">
            <a:off x="4699828" y="3080193"/>
            <a:ext cx="521584" cy="32013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A674498-9967-4D19-9898-D0376781E92E}"/>
              </a:ext>
            </a:extLst>
          </p:cNvPr>
          <p:cNvCxnSpPr>
            <a:cxnSpLocks/>
            <a:stCxn id="8" idx="6"/>
            <a:endCxn id="4" idx="2"/>
          </p:cNvCxnSpPr>
          <p:nvPr/>
        </p:nvCxnSpPr>
        <p:spPr>
          <a:xfrm flipV="1">
            <a:off x="2712720" y="3780632"/>
            <a:ext cx="680720" cy="12303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2C1D91A-1F64-442B-9C48-BDC4CF2727EB}"/>
              </a:ext>
            </a:extLst>
          </p:cNvPr>
          <p:cNvCxnSpPr>
            <a:cxnSpLocks/>
            <a:stCxn id="4" idx="1"/>
          </p:cNvCxnSpPr>
          <p:nvPr/>
        </p:nvCxnSpPr>
        <p:spPr>
          <a:xfrm flipH="1" flipV="1">
            <a:off x="2712720" y="3165476"/>
            <a:ext cx="735772" cy="48662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0D158EC-A265-4D4B-8D88-B23985944BAB}"/>
              </a:ext>
            </a:extLst>
          </p:cNvPr>
          <p:cNvCxnSpPr>
            <a:cxnSpLocks/>
            <a:endCxn id="7" idx="2"/>
          </p:cNvCxnSpPr>
          <p:nvPr/>
        </p:nvCxnSpPr>
        <p:spPr>
          <a:xfrm flipV="1">
            <a:off x="3774854" y="3528855"/>
            <a:ext cx="604106" cy="22457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Oval 29">
            <a:extLst>
              <a:ext uri="{FF2B5EF4-FFF2-40B4-BE49-F238E27FC236}">
                <a16:creationId xmlns:a16="http://schemas.microsoft.com/office/drawing/2014/main" id="{2E4555D7-D814-4BDC-826D-62CEF979C3F7}"/>
              </a:ext>
            </a:extLst>
          </p:cNvPr>
          <p:cNvSpPr/>
          <p:nvPr/>
        </p:nvSpPr>
        <p:spPr>
          <a:xfrm>
            <a:off x="4511868" y="5163130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81229B5E-861C-4D96-AE04-874D9558D265}"/>
              </a:ext>
            </a:extLst>
          </p:cNvPr>
          <p:cNvSpPr/>
          <p:nvPr/>
        </p:nvSpPr>
        <p:spPr>
          <a:xfrm>
            <a:off x="6254308" y="5320448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C565E892-6DB7-4FFA-8DA9-388C110E6473}"/>
              </a:ext>
            </a:extLst>
          </p:cNvPr>
          <p:cNvSpPr/>
          <p:nvPr/>
        </p:nvSpPr>
        <p:spPr>
          <a:xfrm>
            <a:off x="6284788" y="4366203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D45C9F1A-5F0E-43B0-B570-4374FEFD9707}"/>
              </a:ext>
            </a:extLst>
          </p:cNvPr>
          <p:cNvSpPr/>
          <p:nvPr/>
        </p:nvSpPr>
        <p:spPr>
          <a:xfrm>
            <a:off x="5497388" y="4911353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95CC1537-5BA8-4236-8073-678206E4809A}"/>
              </a:ext>
            </a:extLst>
          </p:cNvPr>
          <p:cNvSpPr/>
          <p:nvPr/>
        </p:nvSpPr>
        <p:spPr>
          <a:xfrm>
            <a:off x="3886172" y="6210697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C219F2A7-0AFA-496C-B41B-CC5265737710}"/>
              </a:ext>
            </a:extLst>
          </p:cNvPr>
          <p:cNvSpPr/>
          <p:nvPr/>
        </p:nvSpPr>
        <p:spPr>
          <a:xfrm>
            <a:off x="3283364" y="6053932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A5AB0690-A5A8-407E-8737-3E347FD5831D}"/>
              </a:ext>
            </a:extLst>
          </p:cNvPr>
          <p:cNvSpPr/>
          <p:nvPr/>
        </p:nvSpPr>
        <p:spPr>
          <a:xfrm>
            <a:off x="4676526" y="6320342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61A7A22B-E84A-4D03-92D0-2F7E3EBCEC56}"/>
              </a:ext>
            </a:extLst>
          </p:cNvPr>
          <p:cNvSpPr/>
          <p:nvPr/>
        </p:nvSpPr>
        <p:spPr>
          <a:xfrm>
            <a:off x="5309428" y="6290548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45BF4DF5-D044-4825-8CB7-B1DD70570008}"/>
              </a:ext>
            </a:extLst>
          </p:cNvPr>
          <p:cNvCxnSpPr>
            <a:cxnSpLocks/>
            <a:stCxn id="36" idx="0"/>
          </p:cNvCxnSpPr>
          <p:nvPr/>
        </p:nvCxnSpPr>
        <p:spPr>
          <a:xfrm flipH="1" flipV="1">
            <a:off x="4748088" y="5532008"/>
            <a:ext cx="116398" cy="788334"/>
          </a:xfrm>
          <a:prstGeom prst="line">
            <a:avLst/>
          </a:prstGeom>
          <a:ln w="127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F189965F-B6B3-4DAB-A6E8-63DA9099E7EF}"/>
              </a:ext>
            </a:extLst>
          </p:cNvPr>
          <p:cNvCxnSpPr>
            <a:cxnSpLocks/>
            <a:stCxn id="31" idx="1"/>
          </p:cNvCxnSpPr>
          <p:nvPr/>
        </p:nvCxnSpPr>
        <p:spPr>
          <a:xfrm flipH="1" flipV="1">
            <a:off x="5818256" y="5213389"/>
            <a:ext cx="491104" cy="160298"/>
          </a:xfrm>
          <a:prstGeom prst="line">
            <a:avLst/>
          </a:prstGeom>
          <a:ln w="12700">
            <a:solidFill>
              <a:schemeClr val="tx1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59A48646-5468-4B1F-9990-260B8724204F}"/>
              </a:ext>
            </a:extLst>
          </p:cNvPr>
          <p:cNvCxnSpPr>
            <a:cxnSpLocks/>
            <a:endCxn id="33" idx="7"/>
          </p:cNvCxnSpPr>
          <p:nvPr/>
        </p:nvCxnSpPr>
        <p:spPr>
          <a:xfrm flipH="1">
            <a:off x="5818256" y="4644460"/>
            <a:ext cx="521584" cy="320132"/>
          </a:xfrm>
          <a:prstGeom prst="line">
            <a:avLst/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61DA994-CDD7-43EE-A2D8-636DD5DB2651}"/>
              </a:ext>
            </a:extLst>
          </p:cNvPr>
          <p:cNvCxnSpPr>
            <a:cxnSpLocks/>
            <a:stCxn id="34" idx="7"/>
            <a:endCxn id="30" idx="3"/>
          </p:cNvCxnSpPr>
          <p:nvPr/>
        </p:nvCxnSpPr>
        <p:spPr>
          <a:xfrm flipV="1">
            <a:off x="4207040" y="5473428"/>
            <a:ext cx="359880" cy="790508"/>
          </a:xfrm>
          <a:prstGeom prst="line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5FFE9D76-88E8-444D-B6F3-24005F41602A}"/>
              </a:ext>
            </a:extLst>
          </p:cNvPr>
          <p:cNvCxnSpPr>
            <a:cxnSpLocks/>
            <a:stCxn id="30" idx="2"/>
            <a:endCxn id="35" idx="7"/>
          </p:cNvCxnSpPr>
          <p:nvPr/>
        </p:nvCxnSpPr>
        <p:spPr>
          <a:xfrm flipH="1">
            <a:off x="3604232" y="5344899"/>
            <a:ext cx="907636" cy="762272"/>
          </a:xfrm>
          <a:prstGeom prst="line">
            <a:avLst/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9E14ABBF-2AD1-4EE1-B033-CB95FB743206}"/>
              </a:ext>
            </a:extLst>
          </p:cNvPr>
          <p:cNvCxnSpPr>
            <a:cxnSpLocks/>
            <a:endCxn id="33" idx="2"/>
          </p:cNvCxnSpPr>
          <p:nvPr/>
        </p:nvCxnSpPr>
        <p:spPr>
          <a:xfrm flipV="1">
            <a:off x="4893282" y="5093122"/>
            <a:ext cx="604106" cy="224574"/>
          </a:xfrm>
          <a:prstGeom prst="line">
            <a:avLst/>
          </a:prstGeom>
          <a:ln w="127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23F0792F-9E6D-44A2-AE76-2A4CE1D312B8}"/>
              </a:ext>
            </a:extLst>
          </p:cNvPr>
          <p:cNvCxnSpPr>
            <a:cxnSpLocks/>
            <a:stCxn id="37" idx="0"/>
          </p:cNvCxnSpPr>
          <p:nvPr/>
        </p:nvCxnSpPr>
        <p:spPr>
          <a:xfrm flipH="1" flipV="1">
            <a:off x="4871278" y="5445422"/>
            <a:ext cx="626110" cy="845126"/>
          </a:xfrm>
          <a:prstGeom prst="line">
            <a:avLst/>
          </a:prstGeom>
          <a:ln w="127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0BD78398-C1FD-497A-8D4C-A25C1C810DFF}"/>
              </a:ext>
            </a:extLst>
          </p:cNvPr>
          <p:cNvCxnSpPr>
            <a:cxnSpLocks/>
            <a:stCxn id="72" idx="1"/>
            <a:endCxn id="4" idx="5"/>
          </p:cNvCxnSpPr>
          <p:nvPr/>
        </p:nvCxnSpPr>
        <p:spPr>
          <a:xfrm flipH="1" flipV="1">
            <a:off x="3714308" y="3909161"/>
            <a:ext cx="1409272" cy="46456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Oval 54">
            <a:extLst>
              <a:ext uri="{FF2B5EF4-FFF2-40B4-BE49-F238E27FC236}">
                <a16:creationId xmlns:a16="http://schemas.microsoft.com/office/drawing/2014/main" id="{75FF2640-72B4-4F2A-976B-8A14A9CAA43A}"/>
              </a:ext>
            </a:extLst>
          </p:cNvPr>
          <p:cNvSpPr/>
          <p:nvPr/>
        </p:nvSpPr>
        <p:spPr>
          <a:xfrm>
            <a:off x="9893244" y="3352166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DADCA4A5-686D-43A1-BBA2-92262A90CA26}"/>
              </a:ext>
            </a:extLst>
          </p:cNvPr>
          <p:cNvSpPr/>
          <p:nvPr/>
        </p:nvSpPr>
        <p:spPr>
          <a:xfrm>
            <a:off x="9923724" y="2397921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472D2B87-C122-4A1B-8AEA-A242FF610671}"/>
              </a:ext>
            </a:extLst>
          </p:cNvPr>
          <p:cNvSpPr/>
          <p:nvPr/>
        </p:nvSpPr>
        <p:spPr>
          <a:xfrm>
            <a:off x="9136324" y="2943071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B4A0D5B5-F717-4F3E-A0A9-E73B761787D1}"/>
              </a:ext>
            </a:extLst>
          </p:cNvPr>
          <p:cNvCxnSpPr>
            <a:cxnSpLocks/>
            <a:stCxn id="55" idx="1"/>
          </p:cNvCxnSpPr>
          <p:nvPr/>
        </p:nvCxnSpPr>
        <p:spPr>
          <a:xfrm flipH="1" flipV="1">
            <a:off x="9457192" y="3245107"/>
            <a:ext cx="491104" cy="160298"/>
          </a:xfrm>
          <a:prstGeom prst="line">
            <a:avLst/>
          </a:prstGeom>
          <a:ln w="127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101B6FC5-086F-4604-B236-771D441567B2}"/>
              </a:ext>
            </a:extLst>
          </p:cNvPr>
          <p:cNvCxnSpPr>
            <a:cxnSpLocks/>
            <a:endCxn id="57" idx="7"/>
          </p:cNvCxnSpPr>
          <p:nvPr/>
        </p:nvCxnSpPr>
        <p:spPr>
          <a:xfrm flipH="1">
            <a:off x="9457192" y="2676178"/>
            <a:ext cx="521584" cy="320132"/>
          </a:xfrm>
          <a:prstGeom prst="line">
            <a:avLst/>
          </a:prstGeom>
          <a:ln w="127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98BF86C3-2EF5-4957-8E01-59C71F0B952D}"/>
              </a:ext>
            </a:extLst>
          </p:cNvPr>
          <p:cNvCxnSpPr>
            <a:cxnSpLocks/>
            <a:endCxn id="55" idx="0"/>
          </p:cNvCxnSpPr>
          <p:nvPr/>
        </p:nvCxnSpPr>
        <p:spPr>
          <a:xfrm flipH="1">
            <a:off x="10081204" y="2778325"/>
            <a:ext cx="78534" cy="573841"/>
          </a:xfrm>
          <a:prstGeom prst="line">
            <a:avLst/>
          </a:prstGeom>
          <a:ln w="127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Oval 60">
            <a:extLst>
              <a:ext uri="{FF2B5EF4-FFF2-40B4-BE49-F238E27FC236}">
                <a16:creationId xmlns:a16="http://schemas.microsoft.com/office/drawing/2014/main" id="{94AE97AF-E887-4E4E-BCCF-597CBE90EA98}"/>
              </a:ext>
            </a:extLst>
          </p:cNvPr>
          <p:cNvSpPr/>
          <p:nvPr/>
        </p:nvSpPr>
        <p:spPr>
          <a:xfrm>
            <a:off x="8184596" y="3524724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D0FB1C92-8999-4444-8A18-F12A9F0F2E9A}"/>
              </a:ext>
            </a:extLst>
          </p:cNvPr>
          <p:cNvSpPr/>
          <p:nvPr/>
        </p:nvSpPr>
        <p:spPr>
          <a:xfrm>
            <a:off x="8215076" y="2570479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85FB797C-BADB-404C-B8E6-D79E9E05E038}"/>
              </a:ext>
            </a:extLst>
          </p:cNvPr>
          <p:cNvSpPr/>
          <p:nvPr/>
        </p:nvSpPr>
        <p:spPr>
          <a:xfrm>
            <a:off x="7427676" y="3115629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55B14A61-2A4F-414E-B400-CCF811F0F5B1}"/>
              </a:ext>
            </a:extLst>
          </p:cNvPr>
          <p:cNvCxnSpPr>
            <a:cxnSpLocks/>
            <a:stCxn id="61" idx="0"/>
            <a:endCxn id="62" idx="4"/>
          </p:cNvCxnSpPr>
          <p:nvPr/>
        </p:nvCxnSpPr>
        <p:spPr>
          <a:xfrm flipV="1">
            <a:off x="8372556" y="2934016"/>
            <a:ext cx="30480" cy="590708"/>
          </a:xfrm>
          <a:prstGeom prst="line">
            <a:avLst/>
          </a:prstGeom>
          <a:ln w="127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FB7452A3-4F4A-4B83-8527-EBFAF2F0239E}"/>
              </a:ext>
            </a:extLst>
          </p:cNvPr>
          <p:cNvCxnSpPr>
            <a:cxnSpLocks/>
            <a:endCxn id="63" idx="7"/>
          </p:cNvCxnSpPr>
          <p:nvPr/>
        </p:nvCxnSpPr>
        <p:spPr>
          <a:xfrm flipH="1">
            <a:off x="7748544" y="2848736"/>
            <a:ext cx="521584" cy="320132"/>
          </a:xfrm>
          <a:prstGeom prst="line">
            <a:avLst/>
          </a:prstGeom>
          <a:ln w="127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140A3ADB-DD50-4CC1-94A4-C053704FA27F}"/>
              </a:ext>
            </a:extLst>
          </p:cNvPr>
          <p:cNvCxnSpPr>
            <a:stCxn id="62" idx="6"/>
            <a:endCxn id="57" idx="1"/>
          </p:cNvCxnSpPr>
          <p:nvPr/>
        </p:nvCxnSpPr>
        <p:spPr>
          <a:xfrm>
            <a:off x="8590996" y="2752248"/>
            <a:ext cx="600380" cy="24406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Oval 71">
            <a:extLst>
              <a:ext uri="{FF2B5EF4-FFF2-40B4-BE49-F238E27FC236}">
                <a16:creationId xmlns:a16="http://schemas.microsoft.com/office/drawing/2014/main" id="{6148E81D-E9D0-4309-8951-DCD245F3BE07}"/>
              </a:ext>
            </a:extLst>
          </p:cNvPr>
          <p:cNvSpPr/>
          <p:nvPr/>
        </p:nvSpPr>
        <p:spPr>
          <a:xfrm>
            <a:off x="5068528" y="4320490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</a:t>
            </a:r>
          </a:p>
        </p:txBody>
      </p: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27213C90-9D16-463B-99EC-06E6CC0A15E8}"/>
              </a:ext>
            </a:extLst>
          </p:cNvPr>
          <p:cNvCxnSpPr>
            <a:stCxn id="30" idx="0"/>
            <a:endCxn id="72" idx="3"/>
          </p:cNvCxnSpPr>
          <p:nvPr/>
        </p:nvCxnSpPr>
        <p:spPr>
          <a:xfrm flipV="1">
            <a:off x="4699828" y="4630788"/>
            <a:ext cx="423752" cy="53234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4C0A9C0E-7F3F-4AB5-AB71-939B6DEDED30}"/>
              </a:ext>
            </a:extLst>
          </p:cNvPr>
          <p:cNvCxnSpPr>
            <a:cxnSpLocks/>
            <a:stCxn id="72" idx="7"/>
            <a:endCxn id="63" idx="2"/>
          </p:cNvCxnSpPr>
          <p:nvPr/>
        </p:nvCxnSpPr>
        <p:spPr>
          <a:xfrm flipV="1">
            <a:off x="5389396" y="3297398"/>
            <a:ext cx="2038280" cy="107633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Oval 79">
            <a:extLst>
              <a:ext uri="{FF2B5EF4-FFF2-40B4-BE49-F238E27FC236}">
                <a16:creationId xmlns:a16="http://schemas.microsoft.com/office/drawing/2014/main" id="{5AA89C1A-87E2-4C4E-A20F-254D587670BB}"/>
              </a:ext>
            </a:extLst>
          </p:cNvPr>
          <p:cNvSpPr/>
          <p:nvPr/>
        </p:nvSpPr>
        <p:spPr>
          <a:xfrm>
            <a:off x="2539172" y="4264873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C3D94A1D-391E-4DA7-8DB2-D85AD3741E5E}"/>
              </a:ext>
            </a:extLst>
          </p:cNvPr>
          <p:cNvSpPr/>
          <p:nvPr/>
        </p:nvSpPr>
        <p:spPr>
          <a:xfrm>
            <a:off x="3205480" y="4464211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EC00D6EB-DE47-496B-A9D1-28773A6F7353}"/>
              </a:ext>
            </a:extLst>
          </p:cNvPr>
          <p:cNvCxnSpPr>
            <a:stCxn id="4" idx="3"/>
            <a:endCxn id="80" idx="7"/>
          </p:cNvCxnSpPr>
          <p:nvPr/>
        </p:nvCxnSpPr>
        <p:spPr>
          <a:xfrm flipH="1">
            <a:off x="2860040" y="3909161"/>
            <a:ext cx="588452" cy="40895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2AFC0E9A-54EB-4915-941B-72DE7D9259A3}"/>
              </a:ext>
            </a:extLst>
          </p:cNvPr>
          <p:cNvCxnSpPr>
            <a:cxnSpLocks/>
            <a:endCxn id="81" idx="0"/>
          </p:cNvCxnSpPr>
          <p:nvPr/>
        </p:nvCxnSpPr>
        <p:spPr>
          <a:xfrm flipH="1">
            <a:off x="3393440" y="3962065"/>
            <a:ext cx="167756" cy="50214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CC28B891-06C6-4B3C-9FE0-90E968EA0084}"/>
              </a:ext>
            </a:extLst>
          </p:cNvPr>
          <p:cNvCxnSpPr>
            <a:cxnSpLocks/>
          </p:cNvCxnSpPr>
          <p:nvPr/>
        </p:nvCxnSpPr>
        <p:spPr>
          <a:xfrm flipV="1">
            <a:off x="4893075" y="5185780"/>
            <a:ext cx="604106" cy="224574"/>
          </a:xfrm>
          <a:prstGeom prst="line">
            <a:avLst/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A24AF362-B402-4F7B-A4EE-E16E8BA79CB7}"/>
              </a:ext>
            </a:extLst>
          </p:cNvPr>
          <p:cNvSpPr txBox="1"/>
          <p:nvPr/>
        </p:nvSpPr>
        <p:spPr>
          <a:xfrm>
            <a:off x="3495041" y="3574828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2EB532AF-29B5-4B67-B920-E08DCE47236C}"/>
              </a:ext>
            </a:extLst>
          </p:cNvPr>
          <p:cNvSpPr txBox="1"/>
          <p:nvPr/>
        </p:nvSpPr>
        <p:spPr>
          <a:xfrm>
            <a:off x="304801" y="3479166"/>
            <a:ext cx="1884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Degree Centrality</a:t>
            </a:r>
          </a:p>
          <a:p>
            <a:r>
              <a:rPr lang="en-US" dirty="0"/>
              <a:t>A has the highest degree</a:t>
            </a:r>
          </a:p>
        </p:txBody>
      </p:sp>
      <p:pic>
        <p:nvPicPr>
          <p:cNvPr id="19" name="Audio 18">
            <a:hlinkClick r:id="" action="ppaction://media"/>
            <a:extLst>
              <a:ext uri="{FF2B5EF4-FFF2-40B4-BE49-F238E27FC236}">
                <a16:creationId xmlns:a16="http://schemas.microsoft.com/office/drawing/2014/main" id="{C906B819-B3C9-433A-9092-BC26C45D4C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6899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741"/>
    </mc:Choice>
    <mc:Fallback>
      <p:transition spd="slow" advTm="517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B20E6-B1B5-4A0A-9177-327C4A7D8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Centrality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1257C3-4596-49C9-A7F0-A546EBA05D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Helps in understanding the importance of a node in a network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70731F1-FEE9-4A93-BA0B-0E0169712870}"/>
              </a:ext>
            </a:extLst>
          </p:cNvPr>
          <p:cNvSpPr/>
          <p:nvPr/>
        </p:nvSpPr>
        <p:spPr>
          <a:xfrm>
            <a:off x="3393440" y="3598863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07B4C07-EE11-4589-916C-320497B62637}"/>
              </a:ext>
            </a:extLst>
          </p:cNvPr>
          <p:cNvSpPr/>
          <p:nvPr/>
        </p:nvSpPr>
        <p:spPr>
          <a:xfrm>
            <a:off x="5135880" y="3756181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4CAD7B9-FDDB-437F-BC00-3AF29C30E0BE}"/>
              </a:ext>
            </a:extLst>
          </p:cNvPr>
          <p:cNvSpPr/>
          <p:nvPr/>
        </p:nvSpPr>
        <p:spPr>
          <a:xfrm>
            <a:off x="5166360" y="2801936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A285A7E-28CB-4309-BABF-160C9A99B15A}"/>
              </a:ext>
            </a:extLst>
          </p:cNvPr>
          <p:cNvSpPr/>
          <p:nvPr/>
        </p:nvSpPr>
        <p:spPr>
          <a:xfrm>
            <a:off x="4378960" y="3347086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FBBD4A8-BE0D-433D-B996-02BA958DBAF8}"/>
              </a:ext>
            </a:extLst>
          </p:cNvPr>
          <p:cNvSpPr/>
          <p:nvPr/>
        </p:nvSpPr>
        <p:spPr>
          <a:xfrm>
            <a:off x="2336800" y="3721894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AE23A0F-1379-4AF4-BE41-CC1EF5DC5088}"/>
              </a:ext>
            </a:extLst>
          </p:cNvPr>
          <p:cNvSpPr/>
          <p:nvPr/>
        </p:nvSpPr>
        <p:spPr>
          <a:xfrm>
            <a:off x="2336800" y="2983705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E5B6ABF-1ADA-4FBF-AC07-157D8C506A3C}"/>
              </a:ext>
            </a:extLst>
          </p:cNvPr>
          <p:cNvSpPr/>
          <p:nvPr/>
        </p:nvSpPr>
        <p:spPr>
          <a:xfrm>
            <a:off x="3017520" y="2620168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919F197-7A3D-4BBF-AB9E-9A0568E7C399}"/>
              </a:ext>
            </a:extLst>
          </p:cNvPr>
          <p:cNvSpPr/>
          <p:nvPr/>
        </p:nvSpPr>
        <p:spPr>
          <a:xfrm>
            <a:off x="4003040" y="2620168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F074CCF-EB9B-4862-83C9-3744D83C205A}"/>
              </a:ext>
            </a:extLst>
          </p:cNvPr>
          <p:cNvCxnSpPr>
            <a:stCxn id="4" idx="0"/>
          </p:cNvCxnSpPr>
          <p:nvPr/>
        </p:nvCxnSpPr>
        <p:spPr>
          <a:xfrm flipH="1" flipV="1">
            <a:off x="3302000" y="2983704"/>
            <a:ext cx="279400" cy="61515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8DFF122-AEEA-420A-A027-2C05015DF0DF}"/>
              </a:ext>
            </a:extLst>
          </p:cNvPr>
          <p:cNvCxnSpPr>
            <a:cxnSpLocks/>
            <a:stCxn id="4" idx="7"/>
          </p:cNvCxnSpPr>
          <p:nvPr/>
        </p:nvCxnSpPr>
        <p:spPr>
          <a:xfrm flipV="1">
            <a:off x="3714308" y="2972040"/>
            <a:ext cx="443672" cy="68006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ECF518D-54EC-4F2F-8CD4-068BB9C4A98E}"/>
              </a:ext>
            </a:extLst>
          </p:cNvPr>
          <p:cNvCxnSpPr>
            <a:cxnSpLocks/>
            <a:stCxn id="5" idx="1"/>
          </p:cNvCxnSpPr>
          <p:nvPr/>
        </p:nvCxnSpPr>
        <p:spPr>
          <a:xfrm flipH="1" flipV="1">
            <a:off x="4699828" y="3649122"/>
            <a:ext cx="491104" cy="16029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4FADEC4-3166-4F05-B939-6C17DE6B8C41}"/>
              </a:ext>
            </a:extLst>
          </p:cNvPr>
          <p:cNvCxnSpPr>
            <a:cxnSpLocks/>
            <a:endCxn id="7" idx="7"/>
          </p:cNvCxnSpPr>
          <p:nvPr/>
        </p:nvCxnSpPr>
        <p:spPr>
          <a:xfrm flipH="1">
            <a:off x="4699828" y="3080193"/>
            <a:ext cx="521584" cy="32013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A674498-9967-4D19-9898-D0376781E92E}"/>
              </a:ext>
            </a:extLst>
          </p:cNvPr>
          <p:cNvCxnSpPr>
            <a:cxnSpLocks/>
            <a:stCxn id="8" idx="6"/>
            <a:endCxn id="4" idx="2"/>
          </p:cNvCxnSpPr>
          <p:nvPr/>
        </p:nvCxnSpPr>
        <p:spPr>
          <a:xfrm flipV="1">
            <a:off x="2712720" y="3780632"/>
            <a:ext cx="680720" cy="12303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2C1D91A-1F64-442B-9C48-BDC4CF2727EB}"/>
              </a:ext>
            </a:extLst>
          </p:cNvPr>
          <p:cNvCxnSpPr>
            <a:cxnSpLocks/>
            <a:stCxn id="4" idx="1"/>
          </p:cNvCxnSpPr>
          <p:nvPr/>
        </p:nvCxnSpPr>
        <p:spPr>
          <a:xfrm flipH="1" flipV="1">
            <a:off x="2712720" y="3165476"/>
            <a:ext cx="735772" cy="48662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0D158EC-A265-4D4B-8D88-B23985944BAB}"/>
              </a:ext>
            </a:extLst>
          </p:cNvPr>
          <p:cNvCxnSpPr>
            <a:cxnSpLocks/>
            <a:endCxn id="7" idx="2"/>
          </p:cNvCxnSpPr>
          <p:nvPr/>
        </p:nvCxnSpPr>
        <p:spPr>
          <a:xfrm flipV="1">
            <a:off x="3774854" y="3528855"/>
            <a:ext cx="604106" cy="22457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Oval 29">
            <a:extLst>
              <a:ext uri="{FF2B5EF4-FFF2-40B4-BE49-F238E27FC236}">
                <a16:creationId xmlns:a16="http://schemas.microsoft.com/office/drawing/2014/main" id="{2E4555D7-D814-4BDC-826D-62CEF979C3F7}"/>
              </a:ext>
            </a:extLst>
          </p:cNvPr>
          <p:cNvSpPr/>
          <p:nvPr/>
        </p:nvSpPr>
        <p:spPr>
          <a:xfrm>
            <a:off x="4511868" y="5163130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81229B5E-861C-4D96-AE04-874D9558D265}"/>
              </a:ext>
            </a:extLst>
          </p:cNvPr>
          <p:cNvSpPr/>
          <p:nvPr/>
        </p:nvSpPr>
        <p:spPr>
          <a:xfrm>
            <a:off x="6254308" y="5320448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C565E892-6DB7-4FFA-8DA9-388C110E6473}"/>
              </a:ext>
            </a:extLst>
          </p:cNvPr>
          <p:cNvSpPr/>
          <p:nvPr/>
        </p:nvSpPr>
        <p:spPr>
          <a:xfrm>
            <a:off x="6284788" y="4366203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D45C9F1A-5F0E-43B0-B570-4374FEFD9707}"/>
              </a:ext>
            </a:extLst>
          </p:cNvPr>
          <p:cNvSpPr/>
          <p:nvPr/>
        </p:nvSpPr>
        <p:spPr>
          <a:xfrm>
            <a:off x="5497388" y="4911353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95CC1537-5BA8-4236-8073-678206E4809A}"/>
              </a:ext>
            </a:extLst>
          </p:cNvPr>
          <p:cNvSpPr/>
          <p:nvPr/>
        </p:nvSpPr>
        <p:spPr>
          <a:xfrm>
            <a:off x="3886172" y="6210697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C219F2A7-0AFA-496C-B41B-CC5265737710}"/>
              </a:ext>
            </a:extLst>
          </p:cNvPr>
          <p:cNvSpPr/>
          <p:nvPr/>
        </p:nvSpPr>
        <p:spPr>
          <a:xfrm>
            <a:off x="3283364" y="6053932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A5AB0690-A5A8-407E-8737-3E347FD5831D}"/>
              </a:ext>
            </a:extLst>
          </p:cNvPr>
          <p:cNvSpPr/>
          <p:nvPr/>
        </p:nvSpPr>
        <p:spPr>
          <a:xfrm>
            <a:off x="4676526" y="6320342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61A7A22B-E84A-4D03-92D0-2F7E3EBCEC56}"/>
              </a:ext>
            </a:extLst>
          </p:cNvPr>
          <p:cNvSpPr/>
          <p:nvPr/>
        </p:nvSpPr>
        <p:spPr>
          <a:xfrm>
            <a:off x="5309428" y="6290548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45BF4DF5-D044-4825-8CB7-B1DD70570008}"/>
              </a:ext>
            </a:extLst>
          </p:cNvPr>
          <p:cNvCxnSpPr>
            <a:cxnSpLocks/>
            <a:stCxn id="36" idx="0"/>
          </p:cNvCxnSpPr>
          <p:nvPr/>
        </p:nvCxnSpPr>
        <p:spPr>
          <a:xfrm flipH="1" flipV="1">
            <a:off x="4748088" y="5532008"/>
            <a:ext cx="116398" cy="788334"/>
          </a:xfrm>
          <a:prstGeom prst="line">
            <a:avLst/>
          </a:prstGeom>
          <a:ln w="127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F189965F-B6B3-4DAB-A6E8-63DA9099E7EF}"/>
              </a:ext>
            </a:extLst>
          </p:cNvPr>
          <p:cNvCxnSpPr>
            <a:cxnSpLocks/>
            <a:stCxn id="31" idx="1"/>
          </p:cNvCxnSpPr>
          <p:nvPr/>
        </p:nvCxnSpPr>
        <p:spPr>
          <a:xfrm flipH="1" flipV="1">
            <a:off x="5818256" y="5213389"/>
            <a:ext cx="491104" cy="160298"/>
          </a:xfrm>
          <a:prstGeom prst="line">
            <a:avLst/>
          </a:prstGeom>
          <a:ln w="12700">
            <a:solidFill>
              <a:schemeClr val="tx1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59A48646-5468-4B1F-9990-260B8724204F}"/>
              </a:ext>
            </a:extLst>
          </p:cNvPr>
          <p:cNvCxnSpPr>
            <a:cxnSpLocks/>
            <a:endCxn id="33" idx="7"/>
          </p:cNvCxnSpPr>
          <p:nvPr/>
        </p:nvCxnSpPr>
        <p:spPr>
          <a:xfrm flipH="1">
            <a:off x="5818256" y="4644460"/>
            <a:ext cx="521584" cy="320132"/>
          </a:xfrm>
          <a:prstGeom prst="line">
            <a:avLst/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61DA994-CDD7-43EE-A2D8-636DD5DB2651}"/>
              </a:ext>
            </a:extLst>
          </p:cNvPr>
          <p:cNvCxnSpPr>
            <a:cxnSpLocks/>
            <a:stCxn id="34" idx="7"/>
            <a:endCxn id="30" idx="3"/>
          </p:cNvCxnSpPr>
          <p:nvPr/>
        </p:nvCxnSpPr>
        <p:spPr>
          <a:xfrm flipV="1">
            <a:off x="4207040" y="5473428"/>
            <a:ext cx="359880" cy="790508"/>
          </a:xfrm>
          <a:prstGeom prst="line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5FFE9D76-88E8-444D-B6F3-24005F41602A}"/>
              </a:ext>
            </a:extLst>
          </p:cNvPr>
          <p:cNvCxnSpPr>
            <a:cxnSpLocks/>
            <a:stCxn id="30" idx="2"/>
            <a:endCxn id="35" idx="7"/>
          </p:cNvCxnSpPr>
          <p:nvPr/>
        </p:nvCxnSpPr>
        <p:spPr>
          <a:xfrm flipH="1">
            <a:off x="3604232" y="5344899"/>
            <a:ext cx="907636" cy="762272"/>
          </a:xfrm>
          <a:prstGeom prst="line">
            <a:avLst/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9E14ABBF-2AD1-4EE1-B033-CB95FB743206}"/>
              </a:ext>
            </a:extLst>
          </p:cNvPr>
          <p:cNvCxnSpPr>
            <a:cxnSpLocks/>
            <a:endCxn id="33" idx="2"/>
          </p:cNvCxnSpPr>
          <p:nvPr/>
        </p:nvCxnSpPr>
        <p:spPr>
          <a:xfrm flipV="1">
            <a:off x="4893282" y="5093122"/>
            <a:ext cx="604106" cy="224574"/>
          </a:xfrm>
          <a:prstGeom prst="line">
            <a:avLst/>
          </a:prstGeom>
          <a:ln w="127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23F0792F-9E6D-44A2-AE76-2A4CE1D312B8}"/>
              </a:ext>
            </a:extLst>
          </p:cNvPr>
          <p:cNvCxnSpPr>
            <a:cxnSpLocks/>
            <a:stCxn id="37" idx="0"/>
          </p:cNvCxnSpPr>
          <p:nvPr/>
        </p:nvCxnSpPr>
        <p:spPr>
          <a:xfrm flipH="1" flipV="1">
            <a:off x="4871278" y="5445422"/>
            <a:ext cx="626110" cy="845126"/>
          </a:xfrm>
          <a:prstGeom prst="line">
            <a:avLst/>
          </a:prstGeom>
          <a:ln w="127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0BD78398-C1FD-497A-8D4C-A25C1C810DFF}"/>
              </a:ext>
            </a:extLst>
          </p:cNvPr>
          <p:cNvCxnSpPr>
            <a:cxnSpLocks/>
            <a:stCxn id="72" idx="1"/>
            <a:endCxn id="4" idx="5"/>
          </p:cNvCxnSpPr>
          <p:nvPr/>
        </p:nvCxnSpPr>
        <p:spPr>
          <a:xfrm flipH="1" flipV="1">
            <a:off x="3714308" y="3909161"/>
            <a:ext cx="1409272" cy="46456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Oval 54">
            <a:extLst>
              <a:ext uri="{FF2B5EF4-FFF2-40B4-BE49-F238E27FC236}">
                <a16:creationId xmlns:a16="http://schemas.microsoft.com/office/drawing/2014/main" id="{75FF2640-72B4-4F2A-976B-8A14A9CAA43A}"/>
              </a:ext>
            </a:extLst>
          </p:cNvPr>
          <p:cNvSpPr/>
          <p:nvPr/>
        </p:nvSpPr>
        <p:spPr>
          <a:xfrm>
            <a:off x="9893244" y="3352166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DADCA4A5-686D-43A1-BBA2-92262A90CA26}"/>
              </a:ext>
            </a:extLst>
          </p:cNvPr>
          <p:cNvSpPr/>
          <p:nvPr/>
        </p:nvSpPr>
        <p:spPr>
          <a:xfrm>
            <a:off x="9923724" y="2397921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472D2B87-C122-4A1B-8AEA-A242FF610671}"/>
              </a:ext>
            </a:extLst>
          </p:cNvPr>
          <p:cNvSpPr/>
          <p:nvPr/>
        </p:nvSpPr>
        <p:spPr>
          <a:xfrm>
            <a:off x="9136324" y="2943071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B4A0D5B5-F717-4F3E-A0A9-E73B761787D1}"/>
              </a:ext>
            </a:extLst>
          </p:cNvPr>
          <p:cNvCxnSpPr>
            <a:cxnSpLocks/>
            <a:stCxn id="55" idx="1"/>
          </p:cNvCxnSpPr>
          <p:nvPr/>
        </p:nvCxnSpPr>
        <p:spPr>
          <a:xfrm flipH="1" flipV="1">
            <a:off x="9457192" y="3245107"/>
            <a:ext cx="491104" cy="160298"/>
          </a:xfrm>
          <a:prstGeom prst="line">
            <a:avLst/>
          </a:prstGeom>
          <a:ln w="127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101B6FC5-086F-4604-B236-771D441567B2}"/>
              </a:ext>
            </a:extLst>
          </p:cNvPr>
          <p:cNvCxnSpPr>
            <a:cxnSpLocks/>
            <a:endCxn id="57" idx="7"/>
          </p:cNvCxnSpPr>
          <p:nvPr/>
        </p:nvCxnSpPr>
        <p:spPr>
          <a:xfrm flipH="1">
            <a:off x="9457192" y="2676178"/>
            <a:ext cx="521584" cy="320132"/>
          </a:xfrm>
          <a:prstGeom prst="line">
            <a:avLst/>
          </a:prstGeom>
          <a:ln w="127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98BF86C3-2EF5-4957-8E01-59C71F0B952D}"/>
              </a:ext>
            </a:extLst>
          </p:cNvPr>
          <p:cNvCxnSpPr>
            <a:cxnSpLocks/>
            <a:endCxn id="55" idx="0"/>
          </p:cNvCxnSpPr>
          <p:nvPr/>
        </p:nvCxnSpPr>
        <p:spPr>
          <a:xfrm flipH="1">
            <a:off x="10081204" y="2778325"/>
            <a:ext cx="78534" cy="573841"/>
          </a:xfrm>
          <a:prstGeom prst="line">
            <a:avLst/>
          </a:prstGeom>
          <a:ln w="127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Oval 60">
            <a:extLst>
              <a:ext uri="{FF2B5EF4-FFF2-40B4-BE49-F238E27FC236}">
                <a16:creationId xmlns:a16="http://schemas.microsoft.com/office/drawing/2014/main" id="{94AE97AF-E887-4E4E-BCCF-597CBE90EA98}"/>
              </a:ext>
            </a:extLst>
          </p:cNvPr>
          <p:cNvSpPr/>
          <p:nvPr/>
        </p:nvSpPr>
        <p:spPr>
          <a:xfrm>
            <a:off x="8184596" y="3524724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D0FB1C92-8999-4444-8A18-F12A9F0F2E9A}"/>
              </a:ext>
            </a:extLst>
          </p:cNvPr>
          <p:cNvSpPr/>
          <p:nvPr/>
        </p:nvSpPr>
        <p:spPr>
          <a:xfrm>
            <a:off x="8215076" y="2570479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85FB797C-BADB-404C-B8E6-D79E9E05E038}"/>
              </a:ext>
            </a:extLst>
          </p:cNvPr>
          <p:cNvSpPr/>
          <p:nvPr/>
        </p:nvSpPr>
        <p:spPr>
          <a:xfrm>
            <a:off x="7427676" y="3115629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55B14A61-2A4F-414E-B400-CCF811F0F5B1}"/>
              </a:ext>
            </a:extLst>
          </p:cNvPr>
          <p:cNvCxnSpPr>
            <a:cxnSpLocks/>
            <a:stCxn id="61" idx="0"/>
            <a:endCxn id="62" idx="4"/>
          </p:cNvCxnSpPr>
          <p:nvPr/>
        </p:nvCxnSpPr>
        <p:spPr>
          <a:xfrm flipV="1">
            <a:off x="8372556" y="2934016"/>
            <a:ext cx="30480" cy="590708"/>
          </a:xfrm>
          <a:prstGeom prst="line">
            <a:avLst/>
          </a:prstGeom>
          <a:ln w="127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FB7452A3-4F4A-4B83-8527-EBFAF2F0239E}"/>
              </a:ext>
            </a:extLst>
          </p:cNvPr>
          <p:cNvCxnSpPr>
            <a:cxnSpLocks/>
            <a:endCxn id="63" idx="7"/>
          </p:cNvCxnSpPr>
          <p:nvPr/>
        </p:nvCxnSpPr>
        <p:spPr>
          <a:xfrm flipH="1">
            <a:off x="7748544" y="2848736"/>
            <a:ext cx="521584" cy="320132"/>
          </a:xfrm>
          <a:prstGeom prst="line">
            <a:avLst/>
          </a:prstGeom>
          <a:ln w="127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140A3ADB-DD50-4CC1-94A4-C053704FA27F}"/>
              </a:ext>
            </a:extLst>
          </p:cNvPr>
          <p:cNvCxnSpPr>
            <a:stCxn id="62" idx="6"/>
            <a:endCxn id="57" idx="1"/>
          </p:cNvCxnSpPr>
          <p:nvPr/>
        </p:nvCxnSpPr>
        <p:spPr>
          <a:xfrm>
            <a:off x="8590996" y="2752248"/>
            <a:ext cx="600380" cy="24406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Oval 71">
            <a:extLst>
              <a:ext uri="{FF2B5EF4-FFF2-40B4-BE49-F238E27FC236}">
                <a16:creationId xmlns:a16="http://schemas.microsoft.com/office/drawing/2014/main" id="{6148E81D-E9D0-4309-8951-DCD245F3BE07}"/>
              </a:ext>
            </a:extLst>
          </p:cNvPr>
          <p:cNvSpPr/>
          <p:nvPr/>
        </p:nvSpPr>
        <p:spPr>
          <a:xfrm>
            <a:off x="5068528" y="4320490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</a:t>
            </a:r>
          </a:p>
        </p:txBody>
      </p: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27213C90-9D16-463B-99EC-06E6CC0A15E8}"/>
              </a:ext>
            </a:extLst>
          </p:cNvPr>
          <p:cNvCxnSpPr>
            <a:stCxn id="30" idx="0"/>
            <a:endCxn id="72" idx="3"/>
          </p:cNvCxnSpPr>
          <p:nvPr/>
        </p:nvCxnSpPr>
        <p:spPr>
          <a:xfrm flipV="1">
            <a:off x="4699828" y="4630788"/>
            <a:ext cx="423752" cy="53234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4C0A9C0E-7F3F-4AB5-AB71-939B6DEDED30}"/>
              </a:ext>
            </a:extLst>
          </p:cNvPr>
          <p:cNvCxnSpPr>
            <a:cxnSpLocks/>
            <a:stCxn id="72" idx="7"/>
            <a:endCxn id="63" idx="2"/>
          </p:cNvCxnSpPr>
          <p:nvPr/>
        </p:nvCxnSpPr>
        <p:spPr>
          <a:xfrm flipV="1">
            <a:off x="5389396" y="3297398"/>
            <a:ext cx="2038280" cy="107633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Oval 79">
            <a:extLst>
              <a:ext uri="{FF2B5EF4-FFF2-40B4-BE49-F238E27FC236}">
                <a16:creationId xmlns:a16="http://schemas.microsoft.com/office/drawing/2014/main" id="{5AA89C1A-87E2-4C4E-A20F-254D587670BB}"/>
              </a:ext>
            </a:extLst>
          </p:cNvPr>
          <p:cNvSpPr/>
          <p:nvPr/>
        </p:nvSpPr>
        <p:spPr>
          <a:xfrm>
            <a:off x="2539172" y="4264873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C3D94A1D-391E-4DA7-8DB2-D85AD3741E5E}"/>
              </a:ext>
            </a:extLst>
          </p:cNvPr>
          <p:cNvSpPr/>
          <p:nvPr/>
        </p:nvSpPr>
        <p:spPr>
          <a:xfrm>
            <a:off x="3205480" y="4464211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EC00D6EB-DE47-496B-A9D1-28773A6F7353}"/>
              </a:ext>
            </a:extLst>
          </p:cNvPr>
          <p:cNvCxnSpPr>
            <a:stCxn id="4" idx="3"/>
            <a:endCxn id="80" idx="7"/>
          </p:cNvCxnSpPr>
          <p:nvPr/>
        </p:nvCxnSpPr>
        <p:spPr>
          <a:xfrm flipH="1">
            <a:off x="2860040" y="3909161"/>
            <a:ext cx="588452" cy="40895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2AFC0E9A-54EB-4915-941B-72DE7D9259A3}"/>
              </a:ext>
            </a:extLst>
          </p:cNvPr>
          <p:cNvCxnSpPr>
            <a:cxnSpLocks/>
            <a:endCxn id="81" idx="0"/>
          </p:cNvCxnSpPr>
          <p:nvPr/>
        </p:nvCxnSpPr>
        <p:spPr>
          <a:xfrm flipH="1">
            <a:off x="3393440" y="3962065"/>
            <a:ext cx="167756" cy="50214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CC28B891-06C6-4B3C-9FE0-90E968EA0084}"/>
              </a:ext>
            </a:extLst>
          </p:cNvPr>
          <p:cNvCxnSpPr>
            <a:cxnSpLocks/>
          </p:cNvCxnSpPr>
          <p:nvPr/>
        </p:nvCxnSpPr>
        <p:spPr>
          <a:xfrm flipV="1">
            <a:off x="4893075" y="5185780"/>
            <a:ext cx="604106" cy="224574"/>
          </a:xfrm>
          <a:prstGeom prst="line">
            <a:avLst/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A24AF362-B402-4F7B-A4EE-E16E8BA79CB7}"/>
              </a:ext>
            </a:extLst>
          </p:cNvPr>
          <p:cNvSpPr txBox="1"/>
          <p:nvPr/>
        </p:nvSpPr>
        <p:spPr>
          <a:xfrm>
            <a:off x="3495041" y="3574828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2EB532AF-29B5-4B67-B920-E08DCE47236C}"/>
              </a:ext>
            </a:extLst>
          </p:cNvPr>
          <p:cNvSpPr txBox="1"/>
          <p:nvPr/>
        </p:nvSpPr>
        <p:spPr>
          <a:xfrm>
            <a:off x="304801" y="3479166"/>
            <a:ext cx="1884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Degree Centrality</a:t>
            </a:r>
          </a:p>
          <a:p>
            <a:r>
              <a:rPr lang="en-US" dirty="0"/>
              <a:t>A has the highest degree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C9B01F83-A2D4-42AC-B8B6-3949754F1420}"/>
              </a:ext>
            </a:extLst>
          </p:cNvPr>
          <p:cNvSpPr txBox="1"/>
          <p:nvPr/>
        </p:nvSpPr>
        <p:spPr>
          <a:xfrm>
            <a:off x="323394" y="5133818"/>
            <a:ext cx="18846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Betweenness Centrality</a:t>
            </a:r>
          </a:p>
          <a:p>
            <a:r>
              <a:rPr lang="en-US" dirty="0"/>
              <a:t>B has the largest number of shortest paths passing through it</a:t>
            </a:r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D2B95171-6806-4D4C-A638-632B58FC826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2860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919"/>
    </mc:Choice>
    <mc:Fallback>
      <p:transition spd="slow" advTm="549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B20E6-B1B5-4A0A-9177-327C4A7D8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Centrality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1257C3-4596-49C9-A7F0-A546EBA05D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Helps in understanding the importance of a node in a network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70731F1-FEE9-4A93-BA0B-0E0169712870}"/>
              </a:ext>
            </a:extLst>
          </p:cNvPr>
          <p:cNvSpPr/>
          <p:nvPr/>
        </p:nvSpPr>
        <p:spPr>
          <a:xfrm>
            <a:off x="3393440" y="3598863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07B4C07-EE11-4589-916C-320497B62637}"/>
              </a:ext>
            </a:extLst>
          </p:cNvPr>
          <p:cNvSpPr/>
          <p:nvPr/>
        </p:nvSpPr>
        <p:spPr>
          <a:xfrm>
            <a:off x="5135880" y="3756181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4CAD7B9-FDDB-437F-BC00-3AF29C30E0BE}"/>
              </a:ext>
            </a:extLst>
          </p:cNvPr>
          <p:cNvSpPr/>
          <p:nvPr/>
        </p:nvSpPr>
        <p:spPr>
          <a:xfrm>
            <a:off x="5166360" y="2801936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A285A7E-28CB-4309-BABF-160C9A99B15A}"/>
              </a:ext>
            </a:extLst>
          </p:cNvPr>
          <p:cNvSpPr/>
          <p:nvPr/>
        </p:nvSpPr>
        <p:spPr>
          <a:xfrm>
            <a:off x="4378960" y="3347086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FBBD4A8-BE0D-433D-B996-02BA958DBAF8}"/>
              </a:ext>
            </a:extLst>
          </p:cNvPr>
          <p:cNvSpPr/>
          <p:nvPr/>
        </p:nvSpPr>
        <p:spPr>
          <a:xfrm>
            <a:off x="2336800" y="3721894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AE23A0F-1379-4AF4-BE41-CC1EF5DC5088}"/>
              </a:ext>
            </a:extLst>
          </p:cNvPr>
          <p:cNvSpPr/>
          <p:nvPr/>
        </p:nvSpPr>
        <p:spPr>
          <a:xfrm>
            <a:off x="2336800" y="2983705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E5B6ABF-1ADA-4FBF-AC07-157D8C506A3C}"/>
              </a:ext>
            </a:extLst>
          </p:cNvPr>
          <p:cNvSpPr/>
          <p:nvPr/>
        </p:nvSpPr>
        <p:spPr>
          <a:xfrm>
            <a:off x="3017520" y="2620168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919F197-7A3D-4BBF-AB9E-9A0568E7C399}"/>
              </a:ext>
            </a:extLst>
          </p:cNvPr>
          <p:cNvSpPr/>
          <p:nvPr/>
        </p:nvSpPr>
        <p:spPr>
          <a:xfrm>
            <a:off x="4003040" y="2620168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F074CCF-EB9B-4862-83C9-3744D83C205A}"/>
              </a:ext>
            </a:extLst>
          </p:cNvPr>
          <p:cNvCxnSpPr>
            <a:stCxn id="4" idx="0"/>
          </p:cNvCxnSpPr>
          <p:nvPr/>
        </p:nvCxnSpPr>
        <p:spPr>
          <a:xfrm flipH="1" flipV="1">
            <a:off x="3302000" y="2983704"/>
            <a:ext cx="279400" cy="61515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8DFF122-AEEA-420A-A027-2C05015DF0DF}"/>
              </a:ext>
            </a:extLst>
          </p:cNvPr>
          <p:cNvCxnSpPr>
            <a:cxnSpLocks/>
            <a:stCxn id="4" idx="7"/>
          </p:cNvCxnSpPr>
          <p:nvPr/>
        </p:nvCxnSpPr>
        <p:spPr>
          <a:xfrm flipV="1">
            <a:off x="3714308" y="2972040"/>
            <a:ext cx="443672" cy="68006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ECF518D-54EC-4F2F-8CD4-068BB9C4A98E}"/>
              </a:ext>
            </a:extLst>
          </p:cNvPr>
          <p:cNvCxnSpPr>
            <a:cxnSpLocks/>
            <a:stCxn id="5" idx="1"/>
          </p:cNvCxnSpPr>
          <p:nvPr/>
        </p:nvCxnSpPr>
        <p:spPr>
          <a:xfrm flipH="1" flipV="1">
            <a:off x="4699828" y="3649122"/>
            <a:ext cx="491104" cy="16029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4FADEC4-3166-4F05-B939-6C17DE6B8C41}"/>
              </a:ext>
            </a:extLst>
          </p:cNvPr>
          <p:cNvCxnSpPr>
            <a:cxnSpLocks/>
            <a:endCxn id="7" idx="7"/>
          </p:cNvCxnSpPr>
          <p:nvPr/>
        </p:nvCxnSpPr>
        <p:spPr>
          <a:xfrm flipH="1">
            <a:off x="4699828" y="3080193"/>
            <a:ext cx="521584" cy="32013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A674498-9967-4D19-9898-D0376781E92E}"/>
              </a:ext>
            </a:extLst>
          </p:cNvPr>
          <p:cNvCxnSpPr>
            <a:cxnSpLocks/>
            <a:stCxn id="8" idx="6"/>
            <a:endCxn id="4" idx="2"/>
          </p:cNvCxnSpPr>
          <p:nvPr/>
        </p:nvCxnSpPr>
        <p:spPr>
          <a:xfrm flipV="1">
            <a:off x="2712720" y="3780632"/>
            <a:ext cx="680720" cy="12303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2C1D91A-1F64-442B-9C48-BDC4CF2727EB}"/>
              </a:ext>
            </a:extLst>
          </p:cNvPr>
          <p:cNvCxnSpPr>
            <a:cxnSpLocks/>
            <a:stCxn id="4" idx="1"/>
          </p:cNvCxnSpPr>
          <p:nvPr/>
        </p:nvCxnSpPr>
        <p:spPr>
          <a:xfrm flipH="1" flipV="1">
            <a:off x="2712720" y="3165476"/>
            <a:ext cx="735772" cy="48662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0D158EC-A265-4D4B-8D88-B23985944BAB}"/>
              </a:ext>
            </a:extLst>
          </p:cNvPr>
          <p:cNvCxnSpPr>
            <a:cxnSpLocks/>
            <a:endCxn id="7" idx="2"/>
          </p:cNvCxnSpPr>
          <p:nvPr/>
        </p:nvCxnSpPr>
        <p:spPr>
          <a:xfrm flipV="1">
            <a:off x="3774854" y="3528855"/>
            <a:ext cx="604106" cy="22457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Oval 29">
            <a:extLst>
              <a:ext uri="{FF2B5EF4-FFF2-40B4-BE49-F238E27FC236}">
                <a16:creationId xmlns:a16="http://schemas.microsoft.com/office/drawing/2014/main" id="{2E4555D7-D814-4BDC-826D-62CEF979C3F7}"/>
              </a:ext>
            </a:extLst>
          </p:cNvPr>
          <p:cNvSpPr/>
          <p:nvPr/>
        </p:nvSpPr>
        <p:spPr>
          <a:xfrm>
            <a:off x="4511868" y="5163130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81229B5E-861C-4D96-AE04-874D9558D265}"/>
              </a:ext>
            </a:extLst>
          </p:cNvPr>
          <p:cNvSpPr/>
          <p:nvPr/>
        </p:nvSpPr>
        <p:spPr>
          <a:xfrm>
            <a:off x="6254308" y="5320448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C565E892-6DB7-4FFA-8DA9-388C110E6473}"/>
              </a:ext>
            </a:extLst>
          </p:cNvPr>
          <p:cNvSpPr/>
          <p:nvPr/>
        </p:nvSpPr>
        <p:spPr>
          <a:xfrm>
            <a:off x="6284788" y="4366203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D45C9F1A-5F0E-43B0-B570-4374FEFD9707}"/>
              </a:ext>
            </a:extLst>
          </p:cNvPr>
          <p:cNvSpPr/>
          <p:nvPr/>
        </p:nvSpPr>
        <p:spPr>
          <a:xfrm>
            <a:off x="5497388" y="4911353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95CC1537-5BA8-4236-8073-678206E4809A}"/>
              </a:ext>
            </a:extLst>
          </p:cNvPr>
          <p:cNvSpPr/>
          <p:nvPr/>
        </p:nvSpPr>
        <p:spPr>
          <a:xfrm>
            <a:off x="3886172" y="6210697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C219F2A7-0AFA-496C-B41B-CC5265737710}"/>
              </a:ext>
            </a:extLst>
          </p:cNvPr>
          <p:cNvSpPr/>
          <p:nvPr/>
        </p:nvSpPr>
        <p:spPr>
          <a:xfrm>
            <a:off x="3283364" y="6053932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A5AB0690-A5A8-407E-8737-3E347FD5831D}"/>
              </a:ext>
            </a:extLst>
          </p:cNvPr>
          <p:cNvSpPr/>
          <p:nvPr/>
        </p:nvSpPr>
        <p:spPr>
          <a:xfrm>
            <a:off x="4676526" y="6320342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61A7A22B-E84A-4D03-92D0-2F7E3EBCEC56}"/>
              </a:ext>
            </a:extLst>
          </p:cNvPr>
          <p:cNvSpPr/>
          <p:nvPr/>
        </p:nvSpPr>
        <p:spPr>
          <a:xfrm>
            <a:off x="5309428" y="6290548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45BF4DF5-D044-4825-8CB7-B1DD70570008}"/>
              </a:ext>
            </a:extLst>
          </p:cNvPr>
          <p:cNvCxnSpPr>
            <a:cxnSpLocks/>
            <a:stCxn id="36" idx="0"/>
          </p:cNvCxnSpPr>
          <p:nvPr/>
        </p:nvCxnSpPr>
        <p:spPr>
          <a:xfrm flipH="1" flipV="1">
            <a:off x="4748088" y="5532008"/>
            <a:ext cx="116398" cy="788334"/>
          </a:xfrm>
          <a:prstGeom prst="line">
            <a:avLst/>
          </a:prstGeom>
          <a:ln w="127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F189965F-B6B3-4DAB-A6E8-63DA9099E7EF}"/>
              </a:ext>
            </a:extLst>
          </p:cNvPr>
          <p:cNvCxnSpPr>
            <a:cxnSpLocks/>
            <a:stCxn id="31" idx="1"/>
          </p:cNvCxnSpPr>
          <p:nvPr/>
        </p:nvCxnSpPr>
        <p:spPr>
          <a:xfrm flipH="1" flipV="1">
            <a:off x="5818256" y="5213389"/>
            <a:ext cx="491104" cy="160298"/>
          </a:xfrm>
          <a:prstGeom prst="line">
            <a:avLst/>
          </a:prstGeom>
          <a:ln w="12700">
            <a:solidFill>
              <a:schemeClr val="tx1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59A48646-5468-4B1F-9990-260B8724204F}"/>
              </a:ext>
            </a:extLst>
          </p:cNvPr>
          <p:cNvCxnSpPr>
            <a:cxnSpLocks/>
            <a:endCxn id="33" idx="7"/>
          </p:cNvCxnSpPr>
          <p:nvPr/>
        </p:nvCxnSpPr>
        <p:spPr>
          <a:xfrm flipH="1">
            <a:off x="5818256" y="4644460"/>
            <a:ext cx="521584" cy="320132"/>
          </a:xfrm>
          <a:prstGeom prst="line">
            <a:avLst/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61DA994-CDD7-43EE-A2D8-636DD5DB2651}"/>
              </a:ext>
            </a:extLst>
          </p:cNvPr>
          <p:cNvCxnSpPr>
            <a:cxnSpLocks/>
            <a:stCxn id="34" idx="7"/>
            <a:endCxn id="30" idx="3"/>
          </p:cNvCxnSpPr>
          <p:nvPr/>
        </p:nvCxnSpPr>
        <p:spPr>
          <a:xfrm flipV="1">
            <a:off x="4207040" y="5473428"/>
            <a:ext cx="359880" cy="790508"/>
          </a:xfrm>
          <a:prstGeom prst="line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5FFE9D76-88E8-444D-B6F3-24005F41602A}"/>
              </a:ext>
            </a:extLst>
          </p:cNvPr>
          <p:cNvCxnSpPr>
            <a:cxnSpLocks/>
            <a:stCxn id="30" idx="2"/>
            <a:endCxn id="35" idx="7"/>
          </p:cNvCxnSpPr>
          <p:nvPr/>
        </p:nvCxnSpPr>
        <p:spPr>
          <a:xfrm flipH="1">
            <a:off x="3604232" y="5344899"/>
            <a:ext cx="907636" cy="762272"/>
          </a:xfrm>
          <a:prstGeom prst="line">
            <a:avLst/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9E14ABBF-2AD1-4EE1-B033-CB95FB743206}"/>
              </a:ext>
            </a:extLst>
          </p:cNvPr>
          <p:cNvCxnSpPr>
            <a:cxnSpLocks/>
            <a:endCxn id="33" idx="2"/>
          </p:cNvCxnSpPr>
          <p:nvPr/>
        </p:nvCxnSpPr>
        <p:spPr>
          <a:xfrm flipV="1">
            <a:off x="4893282" y="5093122"/>
            <a:ext cx="604106" cy="224574"/>
          </a:xfrm>
          <a:prstGeom prst="line">
            <a:avLst/>
          </a:prstGeom>
          <a:ln w="127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23F0792F-9E6D-44A2-AE76-2A4CE1D312B8}"/>
              </a:ext>
            </a:extLst>
          </p:cNvPr>
          <p:cNvCxnSpPr>
            <a:cxnSpLocks/>
            <a:stCxn id="37" idx="0"/>
          </p:cNvCxnSpPr>
          <p:nvPr/>
        </p:nvCxnSpPr>
        <p:spPr>
          <a:xfrm flipH="1" flipV="1">
            <a:off x="4871278" y="5445422"/>
            <a:ext cx="626110" cy="845126"/>
          </a:xfrm>
          <a:prstGeom prst="line">
            <a:avLst/>
          </a:prstGeom>
          <a:ln w="127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0BD78398-C1FD-497A-8D4C-A25C1C810DFF}"/>
              </a:ext>
            </a:extLst>
          </p:cNvPr>
          <p:cNvCxnSpPr>
            <a:cxnSpLocks/>
            <a:stCxn id="72" idx="1"/>
            <a:endCxn id="4" idx="5"/>
          </p:cNvCxnSpPr>
          <p:nvPr/>
        </p:nvCxnSpPr>
        <p:spPr>
          <a:xfrm flipH="1" flipV="1">
            <a:off x="3714308" y="3909161"/>
            <a:ext cx="1409272" cy="46456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Oval 54">
            <a:extLst>
              <a:ext uri="{FF2B5EF4-FFF2-40B4-BE49-F238E27FC236}">
                <a16:creationId xmlns:a16="http://schemas.microsoft.com/office/drawing/2014/main" id="{75FF2640-72B4-4F2A-976B-8A14A9CAA43A}"/>
              </a:ext>
            </a:extLst>
          </p:cNvPr>
          <p:cNvSpPr/>
          <p:nvPr/>
        </p:nvSpPr>
        <p:spPr>
          <a:xfrm>
            <a:off x="9893244" y="3352166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DADCA4A5-686D-43A1-BBA2-92262A90CA26}"/>
              </a:ext>
            </a:extLst>
          </p:cNvPr>
          <p:cNvSpPr/>
          <p:nvPr/>
        </p:nvSpPr>
        <p:spPr>
          <a:xfrm>
            <a:off x="9923724" y="2397921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472D2B87-C122-4A1B-8AEA-A242FF610671}"/>
              </a:ext>
            </a:extLst>
          </p:cNvPr>
          <p:cNvSpPr/>
          <p:nvPr/>
        </p:nvSpPr>
        <p:spPr>
          <a:xfrm>
            <a:off x="9136324" y="2943071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B4A0D5B5-F717-4F3E-A0A9-E73B761787D1}"/>
              </a:ext>
            </a:extLst>
          </p:cNvPr>
          <p:cNvCxnSpPr>
            <a:cxnSpLocks/>
            <a:stCxn id="55" idx="1"/>
          </p:cNvCxnSpPr>
          <p:nvPr/>
        </p:nvCxnSpPr>
        <p:spPr>
          <a:xfrm flipH="1" flipV="1">
            <a:off x="9457192" y="3245107"/>
            <a:ext cx="491104" cy="160298"/>
          </a:xfrm>
          <a:prstGeom prst="line">
            <a:avLst/>
          </a:prstGeom>
          <a:ln w="127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101B6FC5-086F-4604-B236-771D441567B2}"/>
              </a:ext>
            </a:extLst>
          </p:cNvPr>
          <p:cNvCxnSpPr>
            <a:cxnSpLocks/>
            <a:endCxn id="57" idx="7"/>
          </p:cNvCxnSpPr>
          <p:nvPr/>
        </p:nvCxnSpPr>
        <p:spPr>
          <a:xfrm flipH="1">
            <a:off x="9457192" y="2676178"/>
            <a:ext cx="521584" cy="320132"/>
          </a:xfrm>
          <a:prstGeom prst="line">
            <a:avLst/>
          </a:prstGeom>
          <a:ln w="127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98BF86C3-2EF5-4957-8E01-59C71F0B952D}"/>
              </a:ext>
            </a:extLst>
          </p:cNvPr>
          <p:cNvCxnSpPr>
            <a:cxnSpLocks/>
            <a:endCxn id="55" idx="0"/>
          </p:cNvCxnSpPr>
          <p:nvPr/>
        </p:nvCxnSpPr>
        <p:spPr>
          <a:xfrm flipH="1">
            <a:off x="10081204" y="2778325"/>
            <a:ext cx="78534" cy="573841"/>
          </a:xfrm>
          <a:prstGeom prst="line">
            <a:avLst/>
          </a:prstGeom>
          <a:ln w="127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Oval 60">
            <a:extLst>
              <a:ext uri="{FF2B5EF4-FFF2-40B4-BE49-F238E27FC236}">
                <a16:creationId xmlns:a16="http://schemas.microsoft.com/office/drawing/2014/main" id="{94AE97AF-E887-4E4E-BCCF-597CBE90EA98}"/>
              </a:ext>
            </a:extLst>
          </p:cNvPr>
          <p:cNvSpPr/>
          <p:nvPr/>
        </p:nvSpPr>
        <p:spPr>
          <a:xfrm>
            <a:off x="8184596" y="3524724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D0FB1C92-8999-4444-8A18-F12A9F0F2E9A}"/>
              </a:ext>
            </a:extLst>
          </p:cNvPr>
          <p:cNvSpPr/>
          <p:nvPr/>
        </p:nvSpPr>
        <p:spPr>
          <a:xfrm>
            <a:off x="8215076" y="2570479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85FB797C-BADB-404C-B8E6-D79E9E05E038}"/>
              </a:ext>
            </a:extLst>
          </p:cNvPr>
          <p:cNvSpPr/>
          <p:nvPr/>
        </p:nvSpPr>
        <p:spPr>
          <a:xfrm>
            <a:off x="7427676" y="3115629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55B14A61-2A4F-414E-B400-CCF811F0F5B1}"/>
              </a:ext>
            </a:extLst>
          </p:cNvPr>
          <p:cNvCxnSpPr>
            <a:cxnSpLocks/>
            <a:stCxn id="61" idx="0"/>
            <a:endCxn id="62" idx="4"/>
          </p:cNvCxnSpPr>
          <p:nvPr/>
        </p:nvCxnSpPr>
        <p:spPr>
          <a:xfrm flipV="1">
            <a:off x="8372556" y="2934016"/>
            <a:ext cx="30480" cy="590708"/>
          </a:xfrm>
          <a:prstGeom prst="line">
            <a:avLst/>
          </a:prstGeom>
          <a:ln w="127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FB7452A3-4F4A-4B83-8527-EBFAF2F0239E}"/>
              </a:ext>
            </a:extLst>
          </p:cNvPr>
          <p:cNvCxnSpPr>
            <a:cxnSpLocks/>
            <a:endCxn id="63" idx="7"/>
          </p:cNvCxnSpPr>
          <p:nvPr/>
        </p:nvCxnSpPr>
        <p:spPr>
          <a:xfrm flipH="1">
            <a:off x="7748544" y="2848736"/>
            <a:ext cx="521584" cy="320132"/>
          </a:xfrm>
          <a:prstGeom prst="line">
            <a:avLst/>
          </a:prstGeom>
          <a:ln w="127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140A3ADB-DD50-4CC1-94A4-C053704FA27F}"/>
              </a:ext>
            </a:extLst>
          </p:cNvPr>
          <p:cNvCxnSpPr>
            <a:stCxn id="62" idx="6"/>
            <a:endCxn id="57" idx="1"/>
          </p:cNvCxnSpPr>
          <p:nvPr/>
        </p:nvCxnSpPr>
        <p:spPr>
          <a:xfrm>
            <a:off x="8590996" y="2752248"/>
            <a:ext cx="600380" cy="24406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Oval 71">
            <a:extLst>
              <a:ext uri="{FF2B5EF4-FFF2-40B4-BE49-F238E27FC236}">
                <a16:creationId xmlns:a16="http://schemas.microsoft.com/office/drawing/2014/main" id="{6148E81D-E9D0-4309-8951-DCD245F3BE07}"/>
              </a:ext>
            </a:extLst>
          </p:cNvPr>
          <p:cNvSpPr/>
          <p:nvPr/>
        </p:nvSpPr>
        <p:spPr>
          <a:xfrm>
            <a:off x="5068528" y="4320490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</a:t>
            </a:r>
          </a:p>
        </p:txBody>
      </p: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27213C90-9D16-463B-99EC-06E6CC0A15E8}"/>
              </a:ext>
            </a:extLst>
          </p:cNvPr>
          <p:cNvCxnSpPr>
            <a:stCxn id="30" idx="0"/>
            <a:endCxn id="72" idx="3"/>
          </p:cNvCxnSpPr>
          <p:nvPr/>
        </p:nvCxnSpPr>
        <p:spPr>
          <a:xfrm flipV="1">
            <a:off x="4699828" y="4630788"/>
            <a:ext cx="423752" cy="53234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4C0A9C0E-7F3F-4AB5-AB71-939B6DEDED30}"/>
              </a:ext>
            </a:extLst>
          </p:cNvPr>
          <p:cNvCxnSpPr>
            <a:cxnSpLocks/>
            <a:stCxn id="72" idx="7"/>
            <a:endCxn id="63" idx="2"/>
          </p:cNvCxnSpPr>
          <p:nvPr/>
        </p:nvCxnSpPr>
        <p:spPr>
          <a:xfrm flipV="1">
            <a:off x="5389396" y="3297398"/>
            <a:ext cx="2038280" cy="107633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Oval 79">
            <a:extLst>
              <a:ext uri="{FF2B5EF4-FFF2-40B4-BE49-F238E27FC236}">
                <a16:creationId xmlns:a16="http://schemas.microsoft.com/office/drawing/2014/main" id="{5AA89C1A-87E2-4C4E-A20F-254D587670BB}"/>
              </a:ext>
            </a:extLst>
          </p:cNvPr>
          <p:cNvSpPr/>
          <p:nvPr/>
        </p:nvSpPr>
        <p:spPr>
          <a:xfrm>
            <a:off x="2539172" y="4264873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C3D94A1D-391E-4DA7-8DB2-D85AD3741E5E}"/>
              </a:ext>
            </a:extLst>
          </p:cNvPr>
          <p:cNvSpPr/>
          <p:nvPr/>
        </p:nvSpPr>
        <p:spPr>
          <a:xfrm>
            <a:off x="3205480" y="4464211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EC00D6EB-DE47-496B-A9D1-28773A6F7353}"/>
              </a:ext>
            </a:extLst>
          </p:cNvPr>
          <p:cNvCxnSpPr>
            <a:stCxn id="4" idx="3"/>
            <a:endCxn id="80" idx="7"/>
          </p:cNvCxnSpPr>
          <p:nvPr/>
        </p:nvCxnSpPr>
        <p:spPr>
          <a:xfrm flipH="1">
            <a:off x="2860040" y="3909161"/>
            <a:ext cx="588452" cy="40895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2AFC0E9A-54EB-4915-941B-72DE7D9259A3}"/>
              </a:ext>
            </a:extLst>
          </p:cNvPr>
          <p:cNvCxnSpPr>
            <a:cxnSpLocks/>
            <a:endCxn id="81" idx="0"/>
          </p:cNvCxnSpPr>
          <p:nvPr/>
        </p:nvCxnSpPr>
        <p:spPr>
          <a:xfrm flipH="1">
            <a:off x="3393440" y="3962065"/>
            <a:ext cx="167756" cy="50214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CC28B891-06C6-4B3C-9FE0-90E968EA0084}"/>
              </a:ext>
            </a:extLst>
          </p:cNvPr>
          <p:cNvCxnSpPr>
            <a:cxnSpLocks/>
          </p:cNvCxnSpPr>
          <p:nvPr/>
        </p:nvCxnSpPr>
        <p:spPr>
          <a:xfrm flipV="1">
            <a:off x="4893075" y="5185780"/>
            <a:ext cx="604106" cy="224574"/>
          </a:xfrm>
          <a:prstGeom prst="line">
            <a:avLst/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A24AF362-B402-4F7B-A4EE-E16E8BA79CB7}"/>
              </a:ext>
            </a:extLst>
          </p:cNvPr>
          <p:cNvSpPr txBox="1"/>
          <p:nvPr/>
        </p:nvSpPr>
        <p:spPr>
          <a:xfrm>
            <a:off x="3495041" y="3574828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2EB532AF-29B5-4B67-B920-E08DCE47236C}"/>
              </a:ext>
            </a:extLst>
          </p:cNvPr>
          <p:cNvSpPr txBox="1"/>
          <p:nvPr/>
        </p:nvSpPr>
        <p:spPr>
          <a:xfrm>
            <a:off x="304801" y="3479166"/>
            <a:ext cx="1884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Degree Centrality</a:t>
            </a:r>
          </a:p>
          <a:p>
            <a:r>
              <a:rPr lang="en-US" dirty="0"/>
              <a:t>A has the highest degree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C9B01F83-A2D4-42AC-B8B6-3949754F1420}"/>
              </a:ext>
            </a:extLst>
          </p:cNvPr>
          <p:cNvSpPr txBox="1"/>
          <p:nvPr/>
        </p:nvSpPr>
        <p:spPr>
          <a:xfrm>
            <a:off x="323394" y="5133818"/>
            <a:ext cx="18846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Betweenness Centrality</a:t>
            </a:r>
          </a:p>
          <a:p>
            <a:r>
              <a:rPr lang="en-US" dirty="0"/>
              <a:t>B has the largest number of shortest paths passing through it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708CB6E1-7640-4000-839B-7CA107EBB390}"/>
              </a:ext>
            </a:extLst>
          </p:cNvPr>
          <p:cNvSpPr txBox="1"/>
          <p:nvPr/>
        </p:nvSpPr>
        <p:spPr>
          <a:xfrm>
            <a:off x="8659632" y="3780631"/>
            <a:ext cx="188468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Closeness Centrality</a:t>
            </a:r>
          </a:p>
          <a:p>
            <a:r>
              <a:rPr lang="en-US" dirty="0"/>
              <a:t>C is closest to all the nodes in this network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316CA09-8E24-4E3A-90D5-492BC3EEE2B1}"/>
              </a:ext>
            </a:extLst>
          </p:cNvPr>
          <p:cNvSpPr/>
          <p:nvPr/>
        </p:nvSpPr>
        <p:spPr>
          <a:xfrm>
            <a:off x="8259267" y="2567582"/>
            <a:ext cx="3080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C</a:t>
            </a:r>
          </a:p>
        </p:txBody>
      </p:sp>
      <p:pic>
        <p:nvPicPr>
          <p:cNvPr id="20" name="Audio 19">
            <a:hlinkClick r:id="" action="ppaction://media"/>
            <a:extLst>
              <a:ext uri="{FF2B5EF4-FFF2-40B4-BE49-F238E27FC236}">
                <a16:creationId xmlns:a16="http://schemas.microsoft.com/office/drawing/2014/main" id="{79259CB0-F5FC-4F8E-A17E-15855753BBB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5621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394"/>
    </mc:Choice>
    <mc:Fallback>
      <p:transition spd="slow" advTm="433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8A591A-AD32-41F7-A326-93539CD35A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7131B-C856-4952-A698-61E8E6EE40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Knowledge Graph Retrieval</a:t>
            </a:r>
          </a:p>
          <a:p>
            <a:pPr lvl="1"/>
            <a:r>
              <a:rPr lang="en-US" dirty="0"/>
              <a:t>Query languages</a:t>
            </a:r>
          </a:p>
          <a:p>
            <a:pPr lvl="2"/>
            <a:r>
              <a:rPr lang="en-US" dirty="0"/>
              <a:t>SPARQL and Cypher</a:t>
            </a:r>
          </a:p>
          <a:p>
            <a:r>
              <a:rPr lang="en-US" dirty="0"/>
              <a:t>Knowledge Graph Inference</a:t>
            </a:r>
          </a:p>
          <a:p>
            <a:pPr lvl="1"/>
            <a:r>
              <a:rPr lang="en-US" dirty="0"/>
              <a:t>Drawing conclusions that are not explicit in the knowledge graph</a:t>
            </a:r>
          </a:p>
          <a:p>
            <a:pPr lvl="2"/>
            <a:r>
              <a:rPr lang="en-US" dirty="0"/>
              <a:t>E.g., shortest path, concluding new connections</a:t>
            </a:r>
          </a:p>
          <a:p>
            <a:pPr lvl="2"/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4E92A0D-DE6B-4BA6-B977-7CB528D5BF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3169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730"/>
    </mc:Choice>
    <mc:Fallback>
      <p:transition spd="slow" advTm="807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B20E6-B1B5-4A0A-9177-327C4A7D8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Centrality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1257C3-4596-49C9-A7F0-A546EBA05D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Helps in understanding the importance of a node in a network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70731F1-FEE9-4A93-BA0B-0E0169712870}"/>
              </a:ext>
            </a:extLst>
          </p:cNvPr>
          <p:cNvSpPr/>
          <p:nvPr/>
        </p:nvSpPr>
        <p:spPr>
          <a:xfrm>
            <a:off x="3413788" y="3598528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07B4C07-EE11-4589-916C-320497B62637}"/>
              </a:ext>
            </a:extLst>
          </p:cNvPr>
          <p:cNvSpPr/>
          <p:nvPr/>
        </p:nvSpPr>
        <p:spPr>
          <a:xfrm>
            <a:off x="5135880" y="3756181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4CAD7B9-FDDB-437F-BC00-3AF29C30E0BE}"/>
              </a:ext>
            </a:extLst>
          </p:cNvPr>
          <p:cNvSpPr/>
          <p:nvPr/>
        </p:nvSpPr>
        <p:spPr>
          <a:xfrm>
            <a:off x="5166360" y="2801936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A285A7E-28CB-4309-BABF-160C9A99B15A}"/>
              </a:ext>
            </a:extLst>
          </p:cNvPr>
          <p:cNvSpPr/>
          <p:nvPr/>
        </p:nvSpPr>
        <p:spPr>
          <a:xfrm>
            <a:off x="4378960" y="3347086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FBBD4A8-BE0D-433D-B996-02BA958DBAF8}"/>
              </a:ext>
            </a:extLst>
          </p:cNvPr>
          <p:cNvSpPr/>
          <p:nvPr/>
        </p:nvSpPr>
        <p:spPr>
          <a:xfrm>
            <a:off x="2336800" y="3721894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AE23A0F-1379-4AF4-BE41-CC1EF5DC5088}"/>
              </a:ext>
            </a:extLst>
          </p:cNvPr>
          <p:cNvSpPr/>
          <p:nvPr/>
        </p:nvSpPr>
        <p:spPr>
          <a:xfrm>
            <a:off x="2336800" y="2983705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E5B6ABF-1ADA-4FBF-AC07-157D8C506A3C}"/>
              </a:ext>
            </a:extLst>
          </p:cNvPr>
          <p:cNvSpPr/>
          <p:nvPr/>
        </p:nvSpPr>
        <p:spPr>
          <a:xfrm>
            <a:off x="3017520" y="2620168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919F197-7A3D-4BBF-AB9E-9A0568E7C399}"/>
              </a:ext>
            </a:extLst>
          </p:cNvPr>
          <p:cNvSpPr/>
          <p:nvPr/>
        </p:nvSpPr>
        <p:spPr>
          <a:xfrm>
            <a:off x="4003040" y="2620168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F074CCF-EB9B-4862-83C9-3744D83C205A}"/>
              </a:ext>
            </a:extLst>
          </p:cNvPr>
          <p:cNvCxnSpPr>
            <a:stCxn id="4" idx="0"/>
          </p:cNvCxnSpPr>
          <p:nvPr/>
        </p:nvCxnSpPr>
        <p:spPr>
          <a:xfrm flipH="1" flipV="1">
            <a:off x="3322348" y="2983369"/>
            <a:ext cx="279400" cy="61515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8DFF122-AEEA-420A-A027-2C05015DF0DF}"/>
              </a:ext>
            </a:extLst>
          </p:cNvPr>
          <p:cNvCxnSpPr>
            <a:cxnSpLocks/>
            <a:stCxn id="4" idx="7"/>
          </p:cNvCxnSpPr>
          <p:nvPr/>
        </p:nvCxnSpPr>
        <p:spPr>
          <a:xfrm flipV="1">
            <a:off x="3734656" y="2971705"/>
            <a:ext cx="443672" cy="68006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ECF518D-54EC-4F2F-8CD4-068BB9C4A98E}"/>
              </a:ext>
            </a:extLst>
          </p:cNvPr>
          <p:cNvCxnSpPr>
            <a:cxnSpLocks/>
            <a:stCxn id="5" idx="1"/>
          </p:cNvCxnSpPr>
          <p:nvPr/>
        </p:nvCxnSpPr>
        <p:spPr>
          <a:xfrm flipH="1" flipV="1">
            <a:off x="4699828" y="3649122"/>
            <a:ext cx="491104" cy="16029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4FADEC4-3166-4F05-B939-6C17DE6B8C41}"/>
              </a:ext>
            </a:extLst>
          </p:cNvPr>
          <p:cNvCxnSpPr>
            <a:cxnSpLocks/>
            <a:endCxn id="7" idx="7"/>
          </p:cNvCxnSpPr>
          <p:nvPr/>
        </p:nvCxnSpPr>
        <p:spPr>
          <a:xfrm flipH="1">
            <a:off x="4699828" y="3080193"/>
            <a:ext cx="521584" cy="32013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A674498-9967-4D19-9898-D0376781E92E}"/>
              </a:ext>
            </a:extLst>
          </p:cNvPr>
          <p:cNvCxnSpPr>
            <a:cxnSpLocks/>
            <a:stCxn id="8" idx="6"/>
            <a:endCxn id="4" idx="2"/>
          </p:cNvCxnSpPr>
          <p:nvPr/>
        </p:nvCxnSpPr>
        <p:spPr>
          <a:xfrm flipV="1">
            <a:off x="2712720" y="3780297"/>
            <a:ext cx="701068" cy="12336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2C1D91A-1F64-442B-9C48-BDC4CF2727EB}"/>
              </a:ext>
            </a:extLst>
          </p:cNvPr>
          <p:cNvCxnSpPr>
            <a:cxnSpLocks/>
            <a:stCxn id="4" idx="1"/>
          </p:cNvCxnSpPr>
          <p:nvPr/>
        </p:nvCxnSpPr>
        <p:spPr>
          <a:xfrm flipH="1" flipV="1">
            <a:off x="2733068" y="3165141"/>
            <a:ext cx="735772" cy="48662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0D158EC-A265-4D4B-8D88-B23985944BAB}"/>
              </a:ext>
            </a:extLst>
          </p:cNvPr>
          <p:cNvCxnSpPr>
            <a:cxnSpLocks/>
            <a:endCxn id="7" idx="2"/>
          </p:cNvCxnSpPr>
          <p:nvPr/>
        </p:nvCxnSpPr>
        <p:spPr>
          <a:xfrm flipV="1">
            <a:off x="3774854" y="3528855"/>
            <a:ext cx="604106" cy="22457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Oval 29">
            <a:extLst>
              <a:ext uri="{FF2B5EF4-FFF2-40B4-BE49-F238E27FC236}">
                <a16:creationId xmlns:a16="http://schemas.microsoft.com/office/drawing/2014/main" id="{2E4555D7-D814-4BDC-826D-62CEF979C3F7}"/>
              </a:ext>
            </a:extLst>
          </p:cNvPr>
          <p:cNvSpPr/>
          <p:nvPr/>
        </p:nvSpPr>
        <p:spPr>
          <a:xfrm>
            <a:off x="4511868" y="5163130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81229B5E-861C-4D96-AE04-874D9558D265}"/>
              </a:ext>
            </a:extLst>
          </p:cNvPr>
          <p:cNvSpPr/>
          <p:nvPr/>
        </p:nvSpPr>
        <p:spPr>
          <a:xfrm>
            <a:off x="6254308" y="5320448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C565E892-6DB7-4FFA-8DA9-388C110E6473}"/>
              </a:ext>
            </a:extLst>
          </p:cNvPr>
          <p:cNvSpPr/>
          <p:nvPr/>
        </p:nvSpPr>
        <p:spPr>
          <a:xfrm>
            <a:off x="6284788" y="4366203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D45C9F1A-5F0E-43B0-B570-4374FEFD9707}"/>
              </a:ext>
            </a:extLst>
          </p:cNvPr>
          <p:cNvSpPr/>
          <p:nvPr/>
        </p:nvSpPr>
        <p:spPr>
          <a:xfrm>
            <a:off x="5497388" y="4911353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95CC1537-5BA8-4236-8073-678206E4809A}"/>
              </a:ext>
            </a:extLst>
          </p:cNvPr>
          <p:cNvSpPr/>
          <p:nvPr/>
        </p:nvSpPr>
        <p:spPr>
          <a:xfrm>
            <a:off x="3886172" y="6210697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C219F2A7-0AFA-496C-B41B-CC5265737710}"/>
              </a:ext>
            </a:extLst>
          </p:cNvPr>
          <p:cNvSpPr/>
          <p:nvPr/>
        </p:nvSpPr>
        <p:spPr>
          <a:xfrm>
            <a:off x="3283364" y="6053932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A5AB0690-A5A8-407E-8737-3E347FD5831D}"/>
              </a:ext>
            </a:extLst>
          </p:cNvPr>
          <p:cNvSpPr/>
          <p:nvPr/>
        </p:nvSpPr>
        <p:spPr>
          <a:xfrm>
            <a:off x="4676526" y="6320342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61A7A22B-E84A-4D03-92D0-2F7E3EBCEC56}"/>
              </a:ext>
            </a:extLst>
          </p:cNvPr>
          <p:cNvSpPr/>
          <p:nvPr/>
        </p:nvSpPr>
        <p:spPr>
          <a:xfrm>
            <a:off x="5309428" y="6290548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45BF4DF5-D044-4825-8CB7-B1DD70570008}"/>
              </a:ext>
            </a:extLst>
          </p:cNvPr>
          <p:cNvCxnSpPr>
            <a:cxnSpLocks/>
            <a:stCxn id="36" idx="0"/>
          </p:cNvCxnSpPr>
          <p:nvPr/>
        </p:nvCxnSpPr>
        <p:spPr>
          <a:xfrm flipH="1" flipV="1">
            <a:off x="4748088" y="5532008"/>
            <a:ext cx="116398" cy="788334"/>
          </a:xfrm>
          <a:prstGeom prst="line">
            <a:avLst/>
          </a:prstGeom>
          <a:ln w="127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F189965F-B6B3-4DAB-A6E8-63DA9099E7EF}"/>
              </a:ext>
            </a:extLst>
          </p:cNvPr>
          <p:cNvCxnSpPr>
            <a:cxnSpLocks/>
            <a:stCxn id="31" idx="1"/>
          </p:cNvCxnSpPr>
          <p:nvPr/>
        </p:nvCxnSpPr>
        <p:spPr>
          <a:xfrm flipH="1" flipV="1">
            <a:off x="5818256" y="5213389"/>
            <a:ext cx="491104" cy="160298"/>
          </a:xfrm>
          <a:prstGeom prst="line">
            <a:avLst/>
          </a:prstGeom>
          <a:ln w="12700">
            <a:solidFill>
              <a:schemeClr val="tx1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59A48646-5468-4B1F-9990-260B8724204F}"/>
              </a:ext>
            </a:extLst>
          </p:cNvPr>
          <p:cNvCxnSpPr>
            <a:cxnSpLocks/>
            <a:endCxn id="33" idx="7"/>
          </p:cNvCxnSpPr>
          <p:nvPr/>
        </p:nvCxnSpPr>
        <p:spPr>
          <a:xfrm flipH="1">
            <a:off x="5818256" y="4644460"/>
            <a:ext cx="521584" cy="320132"/>
          </a:xfrm>
          <a:prstGeom prst="line">
            <a:avLst/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61DA994-CDD7-43EE-A2D8-636DD5DB2651}"/>
              </a:ext>
            </a:extLst>
          </p:cNvPr>
          <p:cNvCxnSpPr>
            <a:cxnSpLocks/>
            <a:stCxn id="34" idx="7"/>
            <a:endCxn id="30" idx="3"/>
          </p:cNvCxnSpPr>
          <p:nvPr/>
        </p:nvCxnSpPr>
        <p:spPr>
          <a:xfrm flipV="1">
            <a:off x="4207040" y="5473428"/>
            <a:ext cx="359880" cy="790508"/>
          </a:xfrm>
          <a:prstGeom prst="line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5FFE9D76-88E8-444D-B6F3-24005F41602A}"/>
              </a:ext>
            </a:extLst>
          </p:cNvPr>
          <p:cNvCxnSpPr>
            <a:cxnSpLocks/>
            <a:stCxn id="30" idx="2"/>
            <a:endCxn id="35" idx="7"/>
          </p:cNvCxnSpPr>
          <p:nvPr/>
        </p:nvCxnSpPr>
        <p:spPr>
          <a:xfrm flipH="1">
            <a:off x="3604232" y="5344899"/>
            <a:ext cx="907636" cy="762272"/>
          </a:xfrm>
          <a:prstGeom prst="line">
            <a:avLst/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9E14ABBF-2AD1-4EE1-B033-CB95FB743206}"/>
              </a:ext>
            </a:extLst>
          </p:cNvPr>
          <p:cNvCxnSpPr>
            <a:cxnSpLocks/>
            <a:endCxn id="33" idx="2"/>
          </p:cNvCxnSpPr>
          <p:nvPr/>
        </p:nvCxnSpPr>
        <p:spPr>
          <a:xfrm flipV="1">
            <a:off x="4893282" y="5093122"/>
            <a:ext cx="604106" cy="224574"/>
          </a:xfrm>
          <a:prstGeom prst="line">
            <a:avLst/>
          </a:prstGeom>
          <a:ln w="127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23F0792F-9E6D-44A2-AE76-2A4CE1D312B8}"/>
              </a:ext>
            </a:extLst>
          </p:cNvPr>
          <p:cNvCxnSpPr>
            <a:cxnSpLocks/>
            <a:stCxn id="37" idx="0"/>
          </p:cNvCxnSpPr>
          <p:nvPr/>
        </p:nvCxnSpPr>
        <p:spPr>
          <a:xfrm flipH="1" flipV="1">
            <a:off x="4871278" y="5445422"/>
            <a:ext cx="626110" cy="845126"/>
          </a:xfrm>
          <a:prstGeom prst="line">
            <a:avLst/>
          </a:prstGeom>
          <a:ln w="127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0BD78398-C1FD-497A-8D4C-A25C1C810DFF}"/>
              </a:ext>
            </a:extLst>
          </p:cNvPr>
          <p:cNvCxnSpPr>
            <a:cxnSpLocks/>
            <a:stCxn id="72" idx="1"/>
            <a:endCxn id="4" idx="5"/>
          </p:cNvCxnSpPr>
          <p:nvPr/>
        </p:nvCxnSpPr>
        <p:spPr>
          <a:xfrm flipH="1" flipV="1">
            <a:off x="3734656" y="3908826"/>
            <a:ext cx="1388924" cy="46490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Oval 54">
            <a:extLst>
              <a:ext uri="{FF2B5EF4-FFF2-40B4-BE49-F238E27FC236}">
                <a16:creationId xmlns:a16="http://schemas.microsoft.com/office/drawing/2014/main" id="{75FF2640-72B4-4F2A-976B-8A14A9CAA43A}"/>
              </a:ext>
            </a:extLst>
          </p:cNvPr>
          <p:cNvSpPr/>
          <p:nvPr/>
        </p:nvSpPr>
        <p:spPr>
          <a:xfrm>
            <a:off x="9893244" y="3352166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DADCA4A5-686D-43A1-BBA2-92262A90CA26}"/>
              </a:ext>
            </a:extLst>
          </p:cNvPr>
          <p:cNvSpPr/>
          <p:nvPr/>
        </p:nvSpPr>
        <p:spPr>
          <a:xfrm>
            <a:off x="9923724" y="2397921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472D2B87-C122-4A1B-8AEA-A242FF610671}"/>
              </a:ext>
            </a:extLst>
          </p:cNvPr>
          <p:cNvSpPr/>
          <p:nvPr/>
        </p:nvSpPr>
        <p:spPr>
          <a:xfrm>
            <a:off x="9136324" y="2943071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B4A0D5B5-F717-4F3E-A0A9-E73B761787D1}"/>
              </a:ext>
            </a:extLst>
          </p:cNvPr>
          <p:cNvCxnSpPr>
            <a:cxnSpLocks/>
            <a:stCxn id="55" idx="1"/>
          </p:cNvCxnSpPr>
          <p:nvPr/>
        </p:nvCxnSpPr>
        <p:spPr>
          <a:xfrm flipH="1" flipV="1">
            <a:off x="9457192" y="3245107"/>
            <a:ext cx="491104" cy="160298"/>
          </a:xfrm>
          <a:prstGeom prst="line">
            <a:avLst/>
          </a:prstGeom>
          <a:ln w="127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101B6FC5-086F-4604-B236-771D441567B2}"/>
              </a:ext>
            </a:extLst>
          </p:cNvPr>
          <p:cNvCxnSpPr>
            <a:cxnSpLocks/>
            <a:endCxn id="57" idx="7"/>
          </p:cNvCxnSpPr>
          <p:nvPr/>
        </p:nvCxnSpPr>
        <p:spPr>
          <a:xfrm flipH="1">
            <a:off x="9457192" y="2676178"/>
            <a:ext cx="521584" cy="320132"/>
          </a:xfrm>
          <a:prstGeom prst="line">
            <a:avLst/>
          </a:prstGeom>
          <a:ln w="127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98BF86C3-2EF5-4957-8E01-59C71F0B952D}"/>
              </a:ext>
            </a:extLst>
          </p:cNvPr>
          <p:cNvCxnSpPr>
            <a:cxnSpLocks/>
            <a:endCxn id="55" idx="0"/>
          </p:cNvCxnSpPr>
          <p:nvPr/>
        </p:nvCxnSpPr>
        <p:spPr>
          <a:xfrm flipH="1">
            <a:off x="10081204" y="2778325"/>
            <a:ext cx="78534" cy="573841"/>
          </a:xfrm>
          <a:prstGeom prst="line">
            <a:avLst/>
          </a:prstGeom>
          <a:ln w="127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Oval 60">
            <a:extLst>
              <a:ext uri="{FF2B5EF4-FFF2-40B4-BE49-F238E27FC236}">
                <a16:creationId xmlns:a16="http://schemas.microsoft.com/office/drawing/2014/main" id="{94AE97AF-E887-4E4E-BCCF-597CBE90EA98}"/>
              </a:ext>
            </a:extLst>
          </p:cNvPr>
          <p:cNvSpPr/>
          <p:nvPr/>
        </p:nvSpPr>
        <p:spPr>
          <a:xfrm>
            <a:off x="8184596" y="3524724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D0FB1C92-8999-4444-8A18-F12A9F0F2E9A}"/>
              </a:ext>
            </a:extLst>
          </p:cNvPr>
          <p:cNvSpPr/>
          <p:nvPr/>
        </p:nvSpPr>
        <p:spPr>
          <a:xfrm>
            <a:off x="8215076" y="2570479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85FB797C-BADB-404C-B8E6-D79E9E05E038}"/>
              </a:ext>
            </a:extLst>
          </p:cNvPr>
          <p:cNvSpPr/>
          <p:nvPr/>
        </p:nvSpPr>
        <p:spPr>
          <a:xfrm>
            <a:off x="7427676" y="3115629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55B14A61-2A4F-414E-B400-CCF811F0F5B1}"/>
              </a:ext>
            </a:extLst>
          </p:cNvPr>
          <p:cNvCxnSpPr>
            <a:cxnSpLocks/>
            <a:stCxn id="61" idx="0"/>
            <a:endCxn id="62" idx="4"/>
          </p:cNvCxnSpPr>
          <p:nvPr/>
        </p:nvCxnSpPr>
        <p:spPr>
          <a:xfrm flipV="1">
            <a:off x="8372556" y="2934016"/>
            <a:ext cx="30480" cy="590708"/>
          </a:xfrm>
          <a:prstGeom prst="line">
            <a:avLst/>
          </a:prstGeom>
          <a:ln w="127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FB7452A3-4F4A-4B83-8527-EBFAF2F0239E}"/>
              </a:ext>
            </a:extLst>
          </p:cNvPr>
          <p:cNvCxnSpPr>
            <a:cxnSpLocks/>
            <a:endCxn id="63" idx="7"/>
          </p:cNvCxnSpPr>
          <p:nvPr/>
        </p:nvCxnSpPr>
        <p:spPr>
          <a:xfrm flipH="1">
            <a:off x="7748544" y="2848736"/>
            <a:ext cx="521584" cy="320132"/>
          </a:xfrm>
          <a:prstGeom prst="line">
            <a:avLst/>
          </a:prstGeom>
          <a:ln w="127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140A3ADB-DD50-4CC1-94A4-C053704FA27F}"/>
              </a:ext>
            </a:extLst>
          </p:cNvPr>
          <p:cNvCxnSpPr>
            <a:stCxn id="62" idx="6"/>
            <a:endCxn id="57" idx="1"/>
          </p:cNvCxnSpPr>
          <p:nvPr/>
        </p:nvCxnSpPr>
        <p:spPr>
          <a:xfrm>
            <a:off x="8590996" y="2752248"/>
            <a:ext cx="600380" cy="24406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Oval 71">
            <a:extLst>
              <a:ext uri="{FF2B5EF4-FFF2-40B4-BE49-F238E27FC236}">
                <a16:creationId xmlns:a16="http://schemas.microsoft.com/office/drawing/2014/main" id="{6148E81D-E9D0-4309-8951-DCD245F3BE07}"/>
              </a:ext>
            </a:extLst>
          </p:cNvPr>
          <p:cNvSpPr/>
          <p:nvPr/>
        </p:nvSpPr>
        <p:spPr>
          <a:xfrm>
            <a:off x="5068528" y="4320490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</a:t>
            </a:r>
          </a:p>
        </p:txBody>
      </p: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27213C90-9D16-463B-99EC-06E6CC0A15E8}"/>
              </a:ext>
            </a:extLst>
          </p:cNvPr>
          <p:cNvCxnSpPr>
            <a:stCxn id="30" idx="0"/>
            <a:endCxn id="72" idx="3"/>
          </p:cNvCxnSpPr>
          <p:nvPr/>
        </p:nvCxnSpPr>
        <p:spPr>
          <a:xfrm flipV="1">
            <a:off x="4699828" y="4630788"/>
            <a:ext cx="423752" cy="53234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4C0A9C0E-7F3F-4AB5-AB71-939B6DEDED30}"/>
              </a:ext>
            </a:extLst>
          </p:cNvPr>
          <p:cNvCxnSpPr>
            <a:cxnSpLocks/>
            <a:stCxn id="72" idx="7"/>
            <a:endCxn id="63" idx="2"/>
          </p:cNvCxnSpPr>
          <p:nvPr/>
        </p:nvCxnSpPr>
        <p:spPr>
          <a:xfrm flipV="1">
            <a:off x="5389396" y="3297398"/>
            <a:ext cx="2038280" cy="107633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Oval 79">
            <a:extLst>
              <a:ext uri="{FF2B5EF4-FFF2-40B4-BE49-F238E27FC236}">
                <a16:creationId xmlns:a16="http://schemas.microsoft.com/office/drawing/2014/main" id="{5AA89C1A-87E2-4C4E-A20F-254D587670BB}"/>
              </a:ext>
            </a:extLst>
          </p:cNvPr>
          <p:cNvSpPr/>
          <p:nvPr/>
        </p:nvSpPr>
        <p:spPr>
          <a:xfrm>
            <a:off x="2539172" y="4264873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C3D94A1D-391E-4DA7-8DB2-D85AD3741E5E}"/>
              </a:ext>
            </a:extLst>
          </p:cNvPr>
          <p:cNvSpPr/>
          <p:nvPr/>
        </p:nvSpPr>
        <p:spPr>
          <a:xfrm>
            <a:off x="3205480" y="4464211"/>
            <a:ext cx="375920" cy="36353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EC00D6EB-DE47-496B-A9D1-28773A6F7353}"/>
              </a:ext>
            </a:extLst>
          </p:cNvPr>
          <p:cNvCxnSpPr>
            <a:stCxn id="4" idx="3"/>
            <a:endCxn id="80" idx="7"/>
          </p:cNvCxnSpPr>
          <p:nvPr/>
        </p:nvCxnSpPr>
        <p:spPr>
          <a:xfrm flipH="1">
            <a:off x="2860040" y="3908826"/>
            <a:ext cx="608800" cy="4092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2AFC0E9A-54EB-4915-941B-72DE7D9259A3}"/>
              </a:ext>
            </a:extLst>
          </p:cNvPr>
          <p:cNvCxnSpPr>
            <a:cxnSpLocks/>
            <a:endCxn id="81" idx="0"/>
          </p:cNvCxnSpPr>
          <p:nvPr/>
        </p:nvCxnSpPr>
        <p:spPr>
          <a:xfrm flipH="1">
            <a:off x="3393440" y="3962065"/>
            <a:ext cx="167756" cy="50214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CC28B891-06C6-4B3C-9FE0-90E968EA0084}"/>
              </a:ext>
            </a:extLst>
          </p:cNvPr>
          <p:cNvCxnSpPr>
            <a:cxnSpLocks/>
          </p:cNvCxnSpPr>
          <p:nvPr/>
        </p:nvCxnSpPr>
        <p:spPr>
          <a:xfrm flipV="1">
            <a:off x="4893075" y="5185780"/>
            <a:ext cx="604106" cy="224574"/>
          </a:xfrm>
          <a:prstGeom prst="line">
            <a:avLst/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A24AF362-B402-4F7B-A4EE-E16E8BA79CB7}"/>
              </a:ext>
            </a:extLst>
          </p:cNvPr>
          <p:cNvSpPr txBox="1"/>
          <p:nvPr/>
        </p:nvSpPr>
        <p:spPr>
          <a:xfrm>
            <a:off x="3495041" y="3574828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2EB532AF-29B5-4B67-B920-E08DCE47236C}"/>
              </a:ext>
            </a:extLst>
          </p:cNvPr>
          <p:cNvSpPr txBox="1"/>
          <p:nvPr/>
        </p:nvSpPr>
        <p:spPr>
          <a:xfrm>
            <a:off x="304801" y="3479166"/>
            <a:ext cx="1884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Degree Centrality</a:t>
            </a:r>
          </a:p>
          <a:p>
            <a:r>
              <a:rPr lang="en-US" dirty="0"/>
              <a:t>A has the highest degree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C9B01F83-A2D4-42AC-B8B6-3949754F1420}"/>
              </a:ext>
            </a:extLst>
          </p:cNvPr>
          <p:cNvSpPr txBox="1"/>
          <p:nvPr/>
        </p:nvSpPr>
        <p:spPr>
          <a:xfrm>
            <a:off x="323394" y="5133818"/>
            <a:ext cx="18846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Betweenness Centrality</a:t>
            </a:r>
          </a:p>
          <a:p>
            <a:r>
              <a:rPr lang="en-US" dirty="0"/>
              <a:t>B has the largest number of shortest paths passing through it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708CB6E1-7640-4000-839B-7CA107EBB390}"/>
              </a:ext>
            </a:extLst>
          </p:cNvPr>
          <p:cNvSpPr txBox="1"/>
          <p:nvPr/>
        </p:nvSpPr>
        <p:spPr>
          <a:xfrm>
            <a:off x="8659632" y="3780631"/>
            <a:ext cx="188468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Closeness Centrality</a:t>
            </a:r>
          </a:p>
          <a:p>
            <a:r>
              <a:rPr lang="en-US" dirty="0"/>
              <a:t>C is closest to all the nodes in this network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8ED4EA0-2BFA-4A89-9728-E7F8716BCB73}"/>
              </a:ext>
            </a:extLst>
          </p:cNvPr>
          <p:cNvSpPr txBox="1"/>
          <p:nvPr/>
        </p:nvSpPr>
        <p:spPr>
          <a:xfrm>
            <a:off x="6647496" y="5385217"/>
            <a:ext cx="203828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Page Rank</a:t>
            </a:r>
          </a:p>
          <a:p>
            <a:r>
              <a:rPr lang="en-US" dirty="0"/>
              <a:t>D has the highest  number of weighted edges coming into it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C3473C6-E435-4D89-B352-4E7907891809}"/>
              </a:ext>
            </a:extLst>
          </p:cNvPr>
          <p:cNvSpPr/>
          <p:nvPr/>
        </p:nvSpPr>
        <p:spPr>
          <a:xfrm>
            <a:off x="8259266" y="2578271"/>
            <a:ext cx="3080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C</a:t>
            </a:r>
          </a:p>
        </p:txBody>
      </p:sp>
      <p:pic>
        <p:nvPicPr>
          <p:cNvPr id="20" name="Audio 19">
            <a:hlinkClick r:id="" action="ppaction://media"/>
            <a:extLst>
              <a:ext uri="{FF2B5EF4-FFF2-40B4-BE49-F238E27FC236}">
                <a16:creationId xmlns:a16="http://schemas.microsoft.com/office/drawing/2014/main" id="{16918076-A6C9-42DB-A3C5-E753B43DFD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9156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157"/>
    </mc:Choice>
    <mc:Fallback>
      <p:transition spd="slow" advTm="481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488C0-BF94-4BF6-8808-5A4E81D1EF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Page Rank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3B76ECF-636B-4392-AF13-AD53846A360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Measure the transitive influence of nodes</a:t>
                </a:r>
              </a:p>
              <a:p>
                <a:pPr lvl="1"/>
                <a:r>
                  <a:rPr lang="en-US" dirty="0"/>
                  <a:t>A node connected to a few influential nodes could be more important than a node connected to lots of unimportant nodes</a:t>
                </a:r>
              </a:p>
              <a:p>
                <a:pPr lvl="1"/>
                <a:endParaRPr lang="en-US" dirty="0"/>
              </a:p>
              <a:p>
                <a:pPr marL="457200" lvl="1" indent="0" algn="ctr">
                  <a:buNone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𝑃𝑅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∗(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𝑃𝑅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e>
                        </m:d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e>
                        </m:d>
                      </m:den>
                    </m:f>
                    <m:r>
                      <a:rPr lang="en-US" b="0" i="0" smtClean="0">
                        <a:latin typeface="Cambria Math" panose="02040503050406030204" pitchFamily="18" charset="0"/>
                      </a:rPr>
                      <m:t>+ …+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𝑃𝑅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𝑇𝑛</m:t>
                            </m:r>
                          </m:e>
                        </m:d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𝑇𝑛</m:t>
                            </m:r>
                          </m:e>
                        </m:d>
                      </m:den>
                    </m:f>
                  </m:oMath>
                </a14:m>
                <a:r>
                  <a:rPr lang="en-US" dirty="0"/>
                  <a:t>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3B76ECF-636B-4392-AF13-AD53846A360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4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3C2A2783-F348-4FB7-914F-69C2F1773308}"/>
              </a:ext>
            </a:extLst>
          </p:cNvPr>
          <p:cNvSpPr txBox="1"/>
          <p:nvPr/>
        </p:nvSpPr>
        <p:spPr>
          <a:xfrm>
            <a:off x="2133600" y="5131435"/>
            <a:ext cx="71159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 – damping factor is usually set to 0.85</a:t>
            </a:r>
          </a:p>
          <a:p>
            <a:r>
              <a:rPr lang="en-US" dirty="0"/>
              <a:t>Set the values of PR for all nodes to same value, and iteratively improve it </a:t>
            </a:r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DE4D02F6-3281-4643-9647-B9109963FF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8341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207"/>
    </mc:Choice>
    <mc:Fallback>
      <p:transition spd="slow" advTm="1002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E6050-DDE3-4741-9235-7221B63C4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Graph-based Inference Algorithms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D4E568-1AA2-4A72-89E9-6919591AF5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Path finding</a:t>
            </a:r>
          </a:p>
          <a:p>
            <a:r>
              <a:rPr lang="en-US" dirty="0"/>
              <a:t>Centrality Detection</a:t>
            </a:r>
          </a:p>
          <a:p>
            <a:r>
              <a:rPr lang="en-US" dirty="0">
                <a:solidFill>
                  <a:srgbClr val="FF0000"/>
                </a:solidFill>
              </a:rPr>
              <a:t>Community Detection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D6E6A4E-A1C7-47DE-B1B5-EAFC21602D4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8088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18"/>
    </mc:Choice>
    <mc:Fallback>
      <p:transition spd="slow" advTm="58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44FBE-CD06-453A-B305-C1A62ECE1B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Community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0FC76-48F1-4F44-95C7-C33E5FF407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Identify nodes in the graph that are closely connected to each other</a:t>
            </a:r>
          </a:p>
          <a:p>
            <a:pPr lvl="1"/>
            <a:r>
              <a:rPr lang="en-US" dirty="0"/>
              <a:t>More relationships between nodes within the community</a:t>
            </a:r>
          </a:p>
          <a:p>
            <a:r>
              <a:rPr lang="en-US" dirty="0"/>
              <a:t>Could be the first step in understanding a graph</a:t>
            </a:r>
          </a:p>
          <a:p>
            <a:pPr lvl="1"/>
            <a:r>
              <a:rPr lang="en-US" dirty="0"/>
              <a:t>More in-depth analysis of nodes within the community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E41EDBE-9244-4582-A841-E9674B141ED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5638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790"/>
    </mc:Choice>
    <mc:Fallback>
      <p:transition spd="slow" advTm="387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614FFE-5AC0-4783-91CF-AB5008344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Community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0E4D55-9555-41EF-ADF0-F5D64CFC4C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Two families of algorithms</a:t>
            </a:r>
          </a:p>
          <a:p>
            <a:pPr lvl="1"/>
            <a:r>
              <a:rPr lang="en-US" dirty="0"/>
              <a:t>Standard graph algorithms</a:t>
            </a:r>
          </a:p>
          <a:p>
            <a:pPr lvl="1"/>
            <a:r>
              <a:rPr lang="en-US" dirty="0"/>
              <a:t>Bottom up algorithms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9DD92E8-41F3-4F8F-A92C-6593D85B5A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0199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431"/>
    </mc:Choice>
    <mc:Fallback>
      <p:transition spd="slow" advTm="294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59C4F-3FA2-4B6F-8C90-1B2FCEFD3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Community Detection Algorithms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A91432-A850-48E3-8948-DF6AEA6D9C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Standard Graph Algorithms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EE05CB5-881B-43A4-AD0D-8EA3F5CDAF31}"/>
              </a:ext>
            </a:extLst>
          </p:cNvPr>
          <p:cNvSpPr/>
          <p:nvPr/>
        </p:nvSpPr>
        <p:spPr>
          <a:xfrm>
            <a:off x="3820160" y="2770823"/>
            <a:ext cx="558800" cy="58197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5ECDEED-9E6C-4E51-840F-32E6E918E296}"/>
              </a:ext>
            </a:extLst>
          </p:cNvPr>
          <p:cNvSpPr/>
          <p:nvPr/>
        </p:nvSpPr>
        <p:spPr>
          <a:xfrm>
            <a:off x="3820160" y="4122103"/>
            <a:ext cx="558800" cy="58197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B19C9C8-1066-443D-B761-435735C2FFD0}"/>
              </a:ext>
            </a:extLst>
          </p:cNvPr>
          <p:cNvSpPr/>
          <p:nvPr/>
        </p:nvSpPr>
        <p:spPr>
          <a:xfrm>
            <a:off x="4937760" y="4122103"/>
            <a:ext cx="558800" cy="58197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16C567D-4087-4C1A-8677-3C3C81C766FB}"/>
              </a:ext>
            </a:extLst>
          </p:cNvPr>
          <p:cNvSpPr/>
          <p:nvPr/>
        </p:nvSpPr>
        <p:spPr>
          <a:xfrm>
            <a:off x="4937760" y="5380197"/>
            <a:ext cx="558800" cy="58197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6F0AF9C-9BF6-4DF6-95A3-04B6E937CC0A}"/>
              </a:ext>
            </a:extLst>
          </p:cNvPr>
          <p:cNvSpPr/>
          <p:nvPr/>
        </p:nvSpPr>
        <p:spPr>
          <a:xfrm>
            <a:off x="3820160" y="5380198"/>
            <a:ext cx="558800" cy="58197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DD12AB9-22F5-42E6-8A30-170ADD1775F9}"/>
              </a:ext>
            </a:extLst>
          </p:cNvPr>
          <p:cNvSpPr/>
          <p:nvPr/>
        </p:nvSpPr>
        <p:spPr>
          <a:xfrm>
            <a:off x="6200694" y="3557568"/>
            <a:ext cx="558800" cy="58197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G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2110318-7891-4B36-9762-BD9723AE93EB}"/>
              </a:ext>
            </a:extLst>
          </p:cNvPr>
          <p:cNvSpPr/>
          <p:nvPr/>
        </p:nvSpPr>
        <p:spPr>
          <a:xfrm>
            <a:off x="5319314" y="2748420"/>
            <a:ext cx="558800" cy="58197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E27824E-9FFA-4FE5-B945-A22FFE21AD7B}"/>
              </a:ext>
            </a:extLst>
          </p:cNvPr>
          <p:cNvCxnSpPr>
            <a:stCxn id="5" idx="3"/>
            <a:endCxn id="7" idx="1"/>
          </p:cNvCxnSpPr>
          <p:nvPr/>
        </p:nvCxnSpPr>
        <p:spPr>
          <a:xfrm>
            <a:off x="3901994" y="3267571"/>
            <a:ext cx="0" cy="93976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16657B5-892E-4EB5-9AA4-94C438C3A05E}"/>
              </a:ext>
            </a:extLst>
          </p:cNvPr>
          <p:cNvCxnSpPr>
            <a:cxnSpLocks/>
            <a:stCxn id="7" idx="7"/>
            <a:endCxn id="5" idx="5"/>
          </p:cNvCxnSpPr>
          <p:nvPr/>
        </p:nvCxnSpPr>
        <p:spPr>
          <a:xfrm flipV="1">
            <a:off x="4297126" y="3267571"/>
            <a:ext cx="0" cy="93976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D2D4F4A-26AD-4453-A5AB-27A30DA22C63}"/>
              </a:ext>
            </a:extLst>
          </p:cNvPr>
          <p:cNvCxnSpPr>
            <a:cxnSpLocks/>
            <a:stCxn id="10" idx="0"/>
          </p:cNvCxnSpPr>
          <p:nvPr/>
        </p:nvCxnSpPr>
        <p:spPr>
          <a:xfrm flipH="1" flipV="1">
            <a:off x="4099006" y="4731426"/>
            <a:ext cx="554" cy="64877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2CB2423C-6ACA-49C7-BB95-5D107D77F593}"/>
              </a:ext>
            </a:extLst>
          </p:cNvPr>
          <p:cNvCxnSpPr>
            <a:cxnSpLocks/>
            <a:stCxn id="9" idx="0"/>
          </p:cNvCxnSpPr>
          <p:nvPr/>
        </p:nvCxnSpPr>
        <p:spPr>
          <a:xfrm flipV="1">
            <a:off x="5217160" y="4704081"/>
            <a:ext cx="0" cy="67611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EFE7728-1E5B-44E3-AFED-5F0F946D990C}"/>
              </a:ext>
            </a:extLst>
          </p:cNvPr>
          <p:cNvCxnSpPr>
            <a:cxnSpLocks/>
            <a:endCxn id="10" idx="7"/>
          </p:cNvCxnSpPr>
          <p:nvPr/>
        </p:nvCxnSpPr>
        <p:spPr>
          <a:xfrm flipH="1">
            <a:off x="4297126" y="4610876"/>
            <a:ext cx="731520" cy="85455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A478F31-4D22-4D1F-BDE0-6A9F3C5A90B1}"/>
              </a:ext>
            </a:extLst>
          </p:cNvPr>
          <p:cNvCxnSpPr>
            <a:cxnSpLocks/>
            <a:endCxn id="7" idx="6"/>
          </p:cNvCxnSpPr>
          <p:nvPr/>
        </p:nvCxnSpPr>
        <p:spPr>
          <a:xfrm flipH="1">
            <a:off x="4378960" y="4413092"/>
            <a:ext cx="5588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6356324A-5699-4365-80BF-E568429B9240}"/>
              </a:ext>
            </a:extLst>
          </p:cNvPr>
          <p:cNvCxnSpPr>
            <a:cxnSpLocks/>
            <a:endCxn id="9" idx="2"/>
          </p:cNvCxnSpPr>
          <p:nvPr/>
        </p:nvCxnSpPr>
        <p:spPr>
          <a:xfrm flipV="1">
            <a:off x="4378960" y="5671186"/>
            <a:ext cx="558800" cy="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CD64439-4DD7-4CDD-8CD7-D2B6016833AB}"/>
              </a:ext>
            </a:extLst>
          </p:cNvPr>
          <p:cNvCxnSpPr>
            <a:cxnSpLocks/>
            <a:stCxn id="12" idx="5"/>
            <a:endCxn id="11" idx="1"/>
          </p:cNvCxnSpPr>
          <p:nvPr/>
        </p:nvCxnSpPr>
        <p:spPr>
          <a:xfrm>
            <a:off x="5796280" y="3245168"/>
            <a:ext cx="486248" cy="397629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Audio 30">
            <a:hlinkClick r:id="" action="ppaction://media"/>
            <a:extLst>
              <a:ext uri="{FF2B5EF4-FFF2-40B4-BE49-F238E27FC236}">
                <a16:creationId xmlns:a16="http://schemas.microsoft.com/office/drawing/2014/main" id="{BA4B584B-59CE-4D05-A4C3-5F94842ACEC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561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833"/>
    </mc:Choice>
    <mc:Fallback>
      <p:transition spd="slow" advTm="138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1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val 20">
            <a:extLst>
              <a:ext uri="{FF2B5EF4-FFF2-40B4-BE49-F238E27FC236}">
                <a16:creationId xmlns:a16="http://schemas.microsoft.com/office/drawing/2014/main" id="{5CE7DC74-0519-42A7-B2DA-B978A17C907F}"/>
              </a:ext>
            </a:extLst>
          </p:cNvPr>
          <p:cNvSpPr/>
          <p:nvPr/>
        </p:nvSpPr>
        <p:spPr>
          <a:xfrm rot="3578741">
            <a:off x="2418076" y="3177116"/>
            <a:ext cx="3942661" cy="265273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53FF42F-57EE-4BA9-A835-FE169173EC96}"/>
              </a:ext>
            </a:extLst>
          </p:cNvPr>
          <p:cNvSpPr/>
          <p:nvPr/>
        </p:nvSpPr>
        <p:spPr>
          <a:xfrm rot="2167673">
            <a:off x="4823603" y="2976974"/>
            <a:ext cx="2649513" cy="1013635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259C4F-3FA2-4B6F-8C90-1B2FCEFD3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Community Detection Algorithms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A91432-A850-48E3-8948-DF6AEA6D9C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Standard Graph Algorithms – Connected components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EE05CB5-881B-43A4-AD0D-8EA3F5CDAF31}"/>
              </a:ext>
            </a:extLst>
          </p:cNvPr>
          <p:cNvSpPr/>
          <p:nvPr/>
        </p:nvSpPr>
        <p:spPr>
          <a:xfrm>
            <a:off x="3820160" y="2770823"/>
            <a:ext cx="558800" cy="58197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5ECDEED-9E6C-4E51-840F-32E6E918E296}"/>
              </a:ext>
            </a:extLst>
          </p:cNvPr>
          <p:cNvSpPr/>
          <p:nvPr/>
        </p:nvSpPr>
        <p:spPr>
          <a:xfrm>
            <a:off x="3820160" y="4122103"/>
            <a:ext cx="558800" cy="58197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B19C9C8-1066-443D-B761-435735C2FFD0}"/>
              </a:ext>
            </a:extLst>
          </p:cNvPr>
          <p:cNvSpPr/>
          <p:nvPr/>
        </p:nvSpPr>
        <p:spPr>
          <a:xfrm>
            <a:off x="4937760" y="4122103"/>
            <a:ext cx="558800" cy="58197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16C567D-4087-4C1A-8677-3C3C81C766FB}"/>
              </a:ext>
            </a:extLst>
          </p:cNvPr>
          <p:cNvSpPr/>
          <p:nvPr/>
        </p:nvSpPr>
        <p:spPr>
          <a:xfrm>
            <a:off x="4937760" y="5380197"/>
            <a:ext cx="558800" cy="58197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6F0AF9C-9BF6-4DF6-95A3-04B6E937CC0A}"/>
              </a:ext>
            </a:extLst>
          </p:cNvPr>
          <p:cNvSpPr/>
          <p:nvPr/>
        </p:nvSpPr>
        <p:spPr>
          <a:xfrm>
            <a:off x="3820160" y="5380198"/>
            <a:ext cx="558800" cy="58197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DD12AB9-22F5-42E6-8A30-170ADD1775F9}"/>
              </a:ext>
            </a:extLst>
          </p:cNvPr>
          <p:cNvSpPr/>
          <p:nvPr/>
        </p:nvSpPr>
        <p:spPr>
          <a:xfrm>
            <a:off x="6200694" y="3557568"/>
            <a:ext cx="558800" cy="58197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G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2110318-7891-4B36-9762-BD9723AE93EB}"/>
              </a:ext>
            </a:extLst>
          </p:cNvPr>
          <p:cNvSpPr/>
          <p:nvPr/>
        </p:nvSpPr>
        <p:spPr>
          <a:xfrm>
            <a:off x="5319314" y="2748420"/>
            <a:ext cx="558800" cy="58197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E27824E-9FFA-4FE5-B945-A22FFE21AD7B}"/>
              </a:ext>
            </a:extLst>
          </p:cNvPr>
          <p:cNvCxnSpPr>
            <a:stCxn id="5" idx="3"/>
            <a:endCxn id="7" idx="1"/>
          </p:cNvCxnSpPr>
          <p:nvPr/>
        </p:nvCxnSpPr>
        <p:spPr>
          <a:xfrm>
            <a:off x="3901994" y="3267571"/>
            <a:ext cx="0" cy="93976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16657B5-892E-4EB5-9AA4-94C438C3A05E}"/>
              </a:ext>
            </a:extLst>
          </p:cNvPr>
          <p:cNvCxnSpPr>
            <a:cxnSpLocks/>
            <a:stCxn id="7" idx="7"/>
            <a:endCxn id="5" idx="5"/>
          </p:cNvCxnSpPr>
          <p:nvPr/>
        </p:nvCxnSpPr>
        <p:spPr>
          <a:xfrm flipV="1">
            <a:off x="4297126" y="3267571"/>
            <a:ext cx="0" cy="93976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D2D4F4A-26AD-4453-A5AB-27A30DA22C63}"/>
              </a:ext>
            </a:extLst>
          </p:cNvPr>
          <p:cNvCxnSpPr>
            <a:cxnSpLocks/>
            <a:stCxn id="10" idx="0"/>
          </p:cNvCxnSpPr>
          <p:nvPr/>
        </p:nvCxnSpPr>
        <p:spPr>
          <a:xfrm flipH="1" flipV="1">
            <a:off x="4099006" y="4731426"/>
            <a:ext cx="554" cy="64877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2CB2423C-6ACA-49C7-BB95-5D107D77F593}"/>
              </a:ext>
            </a:extLst>
          </p:cNvPr>
          <p:cNvCxnSpPr>
            <a:cxnSpLocks/>
            <a:stCxn id="9" idx="0"/>
          </p:cNvCxnSpPr>
          <p:nvPr/>
        </p:nvCxnSpPr>
        <p:spPr>
          <a:xfrm flipV="1">
            <a:off x="5217160" y="4704081"/>
            <a:ext cx="0" cy="67611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EFE7728-1E5B-44E3-AFED-5F0F946D990C}"/>
              </a:ext>
            </a:extLst>
          </p:cNvPr>
          <p:cNvCxnSpPr>
            <a:cxnSpLocks/>
            <a:endCxn id="10" idx="7"/>
          </p:cNvCxnSpPr>
          <p:nvPr/>
        </p:nvCxnSpPr>
        <p:spPr>
          <a:xfrm flipH="1">
            <a:off x="4297126" y="4610876"/>
            <a:ext cx="731520" cy="85455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A478F31-4D22-4D1F-BDE0-6A9F3C5A90B1}"/>
              </a:ext>
            </a:extLst>
          </p:cNvPr>
          <p:cNvCxnSpPr>
            <a:cxnSpLocks/>
            <a:endCxn id="7" idx="6"/>
          </p:cNvCxnSpPr>
          <p:nvPr/>
        </p:nvCxnSpPr>
        <p:spPr>
          <a:xfrm flipH="1">
            <a:off x="4378960" y="4413092"/>
            <a:ext cx="5588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6356324A-5699-4365-80BF-E568429B9240}"/>
              </a:ext>
            </a:extLst>
          </p:cNvPr>
          <p:cNvCxnSpPr>
            <a:cxnSpLocks/>
            <a:endCxn id="9" idx="2"/>
          </p:cNvCxnSpPr>
          <p:nvPr/>
        </p:nvCxnSpPr>
        <p:spPr>
          <a:xfrm flipV="1">
            <a:off x="4378960" y="5671186"/>
            <a:ext cx="558800" cy="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CD64439-4DD7-4CDD-8CD7-D2B6016833AB}"/>
              </a:ext>
            </a:extLst>
          </p:cNvPr>
          <p:cNvCxnSpPr>
            <a:cxnSpLocks/>
            <a:stCxn id="12" idx="5"/>
            <a:endCxn id="11" idx="1"/>
          </p:cNvCxnSpPr>
          <p:nvPr/>
        </p:nvCxnSpPr>
        <p:spPr>
          <a:xfrm>
            <a:off x="5796280" y="3245168"/>
            <a:ext cx="486248" cy="397629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1E89DC0-9654-4DFF-BC96-106CCE7BDB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4579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105"/>
    </mc:Choice>
    <mc:Fallback>
      <p:transition spd="slow" advTm="211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val 20">
            <a:extLst>
              <a:ext uri="{FF2B5EF4-FFF2-40B4-BE49-F238E27FC236}">
                <a16:creationId xmlns:a16="http://schemas.microsoft.com/office/drawing/2014/main" id="{5EF2AFF3-8D88-4D0F-9FEB-7838DD577930}"/>
              </a:ext>
            </a:extLst>
          </p:cNvPr>
          <p:cNvSpPr/>
          <p:nvPr/>
        </p:nvSpPr>
        <p:spPr>
          <a:xfrm rot="2081553">
            <a:off x="4024883" y="3852875"/>
            <a:ext cx="1726932" cy="311681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D1DAAD8-2429-43CC-932C-A9AB5D5FEE6E}"/>
              </a:ext>
            </a:extLst>
          </p:cNvPr>
          <p:cNvSpPr/>
          <p:nvPr/>
        </p:nvSpPr>
        <p:spPr>
          <a:xfrm>
            <a:off x="3535680" y="2479041"/>
            <a:ext cx="1122681" cy="225238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259C4F-3FA2-4B6F-8C90-1B2FCEFD3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Community Detection Algorithms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A91432-A850-48E3-8948-DF6AEA6D9C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Standard Graph Algorithms – Strongly connected components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EE05CB5-881B-43A4-AD0D-8EA3F5CDAF31}"/>
              </a:ext>
            </a:extLst>
          </p:cNvPr>
          <p:cNvSpPr/>
          <p:nvPr/>
        </p:nvSpPr>
        <p:spPr>
          <a:xfrm>
            <a:off x="3820160" y="2770823"/>
            <a:ext cx="558800" cy="58197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5ECDEED-9E6C-4E51-840F-32E6E918E296}"/>
              </a:ext>
            </a:extLst>
          </p:cNvPr>
          <p:cNvSpPr/>
          <p:nvPr/>
        </p:nvSpPr>
        <p:spPr>
          <a:xfrm>
            <a:off x="3820160" y="4122103"/>
            <a:ext cx="558800" cy="58197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B19C9C8-1066-443D-B761-435735C2FFD0}"/>
              </a:ext>
            </a:extLst>
          </p:cNvPr>
          <p:cNvSpPr/>
          <p:nvPr/>
        </p:nvSpPr>
        <p:spPr>
          <a:xfrm>
            <a:off x="4937760" y="4122103"/>
            <a:ext cx="558800" cy="58197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16C567D-4087-4C1A-8677-3C3C81C766FB}"/>
              </a:ext>
            </a:extLst>
          </p:cNvPr>
          <p:cNvSpPr/>
          <p:nvPr/>
        </p:nvSpPr>
        <p:spPr>
          <a:xfrm>
            <a:off x="4937760" y="5380197"/>
            <a:ext cx="558800" cy="58197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6F0AF9C-9BF6-4DF6-95A3-04B6E937CC0A}"/>
              </a:ext>
            </a:extLst>
          </p:cNvPr>
          <p:cNvSpPr/>
          <p:nvPr/>
        </p:nvSpPr>
        <p:spPr>
          <a:xfrm>
            <a:off x="3820160" y="5380198"/>
            <a:ext cx="558800" cy="58197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DD12AB9-22F5-42E6-8A30-170ADD1775F9}"/>
              </a:ext>
            </a:extLst>
          </p:cNvPr>
          <p:cNvSpPr/>
          <p:nvPr/>
        </p:nvSpPr>
        <p:spPr>
          <a:xfrm>
            <a:off x="6200694" y="3557568"/>
            <a:ext cx="558800" cy="58197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G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2110318-7891-4B36-9762-BD9723AE93EB}"/>
              </a:ext>
            </a:extLst>
          </p:cNvPr>
          <p:cNvSpPr/>
          <p:nvPr/>
        </p:nvSpPr>
        <p:spPr>
          <a:xfrm>
            <a:off x="5319314" y="2748420"/>
            <a:ext cx="558800" cy="58197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E27824E-9FFA-4FE5-B945-A22FFE21AD7B}"/>
              </a:ext>
            </a:extLst>
          </p:cNvPr>
          <p:cNvCxnSpPr>
            <a:stCxn id="5" idx="3"/>
            <a:endCxn id="7" idx="1"/>
          </p:cNvCxnSpPr>
          <p:nvPr/>
        </p:nvCxnSpPr>
        <p:spPr>
          <a:xfrm>
            <a:off x="3901994" y="3267571"/>
            <a:ext cx="0" cy="93976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16657B5-892E-4EB5-9AA4-94C438C3A05E}"/>
              </a:ext>
            </a:extLst>
          </p:cNvPr>
          <p:cNvCxnSpPr>
            <a:cxnSpLocks/>
            <a:stCxn id="7" idx="7"/>
            <a:endCxn id="5" idx="5"/>
          </p:cNvCxnSpPr>
          <p:nvPr/>
        </p:nvCxnSpPr>
        <p:spPr>
          <a:xfrm flipV="1">
            <a:off x="4297126" y="3267571"/>
            <a:ext cx="0" cy="93976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D2D4F4A-26AD-4453-A5AB-27A30DA22C63}"/>
              </a:ext>
            </a:extLst>
          </p:cNvPr>
          <p:cNvCxnSpPr>
            <a:cxnSpLocks/>
            <a:stCxn id="10" idx="0"/>
          </p:cNvCxnSpPr>
          <p:nvPr/>
        </p:nvCxnSpPr>
        <p:spPr>
          <a:xfrm flipH="1" flipV="1">
            <a:off x="4099006" y="4731426"/>
            <a:ext cx="554" cy="64877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2CB2423C-6ACA-49C7-BB95-5D107D77F593}"/>
              </a:ext>
            </a:extLst>
          </p:cNvPr>
          <p:cNvCxnSpPr>
            <a:cxnSpLocks/>
            <a:stCxn id="9" idx="0"/>
          </p:cNvCxnSpPr>
          <p:nvPr/>
        </p:nvCxnSpPr>
        <p:spPr>
          <a:xfrm flipV="1">
            <a:off x="5217160" y="4704081"/>
            <a:ext cx="0" cy="67611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EFE7728-1E5B-44E3-AFED-5F0F946D990C}"/>
              </a:ext>
            </a:extLst>
          </p:cNvPr>
          <p:cNvCxnSpPr>
            <a:cxnSpLocks/>
            <a:endCxn id="10" idx="7"/>
          </p:cNvCxnSpPr>
          <p:nvPr/>
        </p:nvCxnSpPr>
        <p:spPr>
          <a:xfrm flipH="1">
            <a:off x="4297126" y="4610876"/>
            <a:ext cx="731520" cy="85455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A478F31-4D22-4D1F-BDE0-6A9F3C5A90B1}"/>
              </a:ext>
            </a:extLst>
          </p:cNvPr>
          <p:cNvCxnSpPr>
            <a:cxnSpLocks/>
            <a:endCxn id="7" idx="6"/>
          </p:cNvCxnSpPr>
          <p:nvPr/>
        </p:nvCxnSpPr>
        <p:spPr>
          <a:xfrm flipH="1">
            <a:off x="4378960" y="4413092"/>
            <a:ext cx="5588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6356324A-5699-4365-80BF-E568429B9240}"/>
              </a:ext>
            </a:extLst>
          </p:cNvPr>
          <p:cNvCxnSpPr>
            <a:cxnSpLocks/>
            <a:endCxn id="9" idx="2"/>
          </p:cNvCxnSpPr>
          <p:nvPr/>
        </p:nvCxnSpPr>
        <p:spPr>
          <a:xfrm flipV="1">
            <a:off x="4378960" y="5671186"/>
            <a:ext cx="558800" cy="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CD64439-4DD7-4CDD-8CD7-D2B6016833AB}"/>
              </a:ext>
            </a:extLst>
          </p:cNvPr>
          <p:cNvCxnSpPr>
            <a:cxnSpLocks/>
            <a:stCxn id="12" idx="5"/>
            <a:endCxn id="11" idx="1"/>
          </p:cNvCxnSpPr>
          <p:nvPr/>
        </p:nvCxnSpPr>
        <p:spPr>
          <a:xfrm>
            <a:off x="5796280" y="3245168"/>
            <a:ext cx="486248" cy="397629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1FF5BE5E-D58B-49C9-84A4-A0A88A2B7E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9504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222"/>
    </mc:Choice>
    <mc:Fallback>
      <p:transition spd="slow" advTm="522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68DB5-1B9F-4FDA-9D48-EEB3C2733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Community Detection Algorithms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0E715F-1166-42B0-B0D0-C85E575D69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Bottom up algorithms</a:t>
            </a:r>
          </a:p>
          <a:p>
            <a:pPr lvl="1"/>
            <a:r>
              <a:rPr lang="en-US" dirty="0"/>
              <a:t>Label propagation</a:t>
            </a:r>
          </a:p>
          <a:p>
            <a:pPr lvl="1"/>
            <a:r>
              <a:rPr lang="en-US" dirty="0"/>
              <a:t>Unfolding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09002EC-E3CD-4BD6-BA3D-8EDF036E75B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3234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060"/>
    </mc:Choice>
    <mc:Fallback>
      <p:transition spd="slow" advTm="90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68DB5-1B9F-4FDA-9D48-EEB3C2733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Community Detection Algorithms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0E715F-1166-42B0-B0D0-C85E575D69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Label Propagation</a:t>
            </a:r>
          </a:p>
          <a:p>
            <a:pPr lvl="1"/>
            <a:r>
              <a:rPr lang="en-US" dirty="0"/>
              <a:t>Assign each node to be in a different community</a:t>
            </a:r>
          </a:p>
          <a:p>
            <a:pPr lvl="1"/>
            <a:r>
              <a:rPr lang="en-US" dirty="0"/>
              <a:t>Examine all nodes in a fixed order</a:t>
            </a:r>
          </a:p>
          <a:p>
            <a:pPr lvl="2"/>
            <a:r>
              <a:rPr lang="en-US" dirty="0"/>
              <a:t>Update the community of a node that is shared by most of its neighbors</a:t>
            </a:r>
          </a:p>
          <a:p>
            <a:pPr lvl="2"/>
            <a:r>
              <a:rPr lang="en-US" dirty="0"/>
              <a:t>Break Ties in a random order</a:t>
            </a:r>
          </a:p>
          <a:p>
            <a:pPr lvl="1"/>
            <a:r>
              <a:rPr lang="en-US" dirty="0"/>
              <a:t>Terminate when each node is in a community shared by most of its neighbors</a:t>
            </a:r>
          </a:p>
          <a:p>
            <a:endParaRPr lang="en-US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418629A0-A887-4505-9A28-5534A9CEFC2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1780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492"/>
    </mc:Choice>
    <mc:Fallback>
      <p:transition spd="slow" advTm="514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DDA0F-B2EC-4018-900D-3DEAF5165A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54F77B-CB08-40C6-8262-FDC380CE26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Knowledge Graph Inference</a:t>
            </a:r>
          </a:p>
          <a:p>
            <a:pPr lvl="1"/>
            <a:r>
              <a:rPr lang="en-US" dirty="0"/>
              <a:t>Graph-based inference algorithms</a:t>
            </a:r>
          </a:p>
          <a:p>
            <a:pPr lvl="1"/>
            <a:r>
              <a:rPr lang="en-US" dirty="0"/>
              <a:t>Ontology-based inference algorithms</a:t>
            </a:r>
          </a:p>
          <a:p>
            <a:pPr marL="914400" lvl="2" indent="0">
              <a:buNone/>
            </a:pP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FEC5C67-BDB7-489C-BC79-797B2A6EF7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8329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877"/>
    </mc:Choice>
    <mc:Fallback>
      <p:transition spd="slow" advTm="158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68DB5-1B9F-4FDA-9D48-EEB3C2733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Community Detection Algorithms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0E715F-1166-42B0-B0D0-C85E575D69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Unfolding (Also known as Louvain)</a:t>
            </a:r>
          </a:p>
          <a:p>
            <a:pPr lvl="1"/>
            <a:r>
              <a:rPr lang="en-US" dirty="0"/>
              <a:t>Phase I</a:t>
            </a:r>
          </a:p>
          <a:p>
            <a:pPr lvl="2"/>
            <a:r>
              <a:rPr lang="en-US" dirty="0"/>
              <a:t>Assign each node into a separate community</a:t>
            </a:r>
          </a:p>
          <a:p>
            <a:pPr lvl="2"/>
            <a:r>
              <a:rPr lang="en-US" dirty="0"/>
              <a:t>Examine each node and its neighbors to test if there will be an overall gain in modularity by placing it in the same community as a neighbor</a:t>
            </a:r>
          </a:p>
          <a:p>
            <a:pPr lvl="3"/>
            <a:r>
              <a:rPr lang="en-US" dirty="0"/>
              <a:t>Modularity calculated by a formula</a:t>
            </a:r>
          </a:p>
          <a:p>
            <a:pPr lvl="1"/>
            <a:r>
              <a:rPr lang="en-US" dirty="0"/>
              <a:t>Phase II</a:t>
            </a:r>
          </a:p>
          <a:p>
            <a:pPr lvl="2"/>
            <a:r>
              <a:rPr lang="en-US" dirty="0"/>
              <a:t>Create a new graph in which each node represents a community from Phase I</a:t>
            </a:r>
          </a:p>
          <a:p>
            <a:pPr lvl="2"/>
            <a:r>
              <a:rPr lang="en-US" dirty="0"/>
              <a:t>If there are edges between nodes in a community, represent it as a self-loop</a:t>
            </a:r>
          </a:p>
          <a:p>
            <a:pPr lvl="1"/>
            <a:r>
              <a:rPr lang="en-US" dirty="0"/>
              <a:t>Repeat Phase I on the Phase II graph</a:t>
            </a:r>
          </a:p>
          <a:p>
            <a:pPr lvl="3"/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DBAA757-F2C7-4297-8A90-A59883BD42D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64202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3830"/>
    </mc:Choice>
    <mc:Fallback>
      <p:transition spd="slow" advTm="1438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DDA0F-B2EC-4018-900D-3DEAF5165A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54F77B-CB08-40C6-8262-FDC380CE26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Knowledge Graph Inference</a:t>
            </a:r>
          </a:p>
          <a:p>
            <a:pPr lvl="1"/>
            <a:r>
              <a:rPr lang="en-US" dirty="0"/>
              <a:t>Graph-based inference algorithms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Ontology-based inference algorithms</a:t>
            </a:r>
          </a:p>
          <a:p>
            <a:pPr marL="914400" lvl="2" indent="0">
              <a:buNone/>
            </a:pP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41D41B1-670E-4F72-9083-C3EED4BED8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3338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551"/>
    </mc:Choice>
    <mc:Fallback>
      <p:transition spd="slow" advTm="75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76E8-5CF1-4DBE-90C9-D67BAC378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Ontology-based Inference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C50AFB-AFFE-4B4E-A46E-BF376635BE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Key differentiator between a general graph and a knowledge graph</a:t>
            </a:r>
          </a:p>
          <a:p>
            <a:pPr lvl="1"/>
            <a:r>
              <a:rPr lang="en-US" dirty="0"/>
              <a:t>Associates classes with nodes</a:t>
            </a:r>
          </a:p>
          <a:p>
            <a:pPr lvl="1"/>
            <a:r>
              <a:rPr lang="en-US" dirty="0"/>
              <a:t>Defines semantic properties of relationships</a:t>
            </a:r>
          </a:p>
          <a:p>
            <a:pPr lvl="1"/>
            <a:r>
              <a:rPr lang="en-US" dirty="0"/>
              <a:t>Two major categories of inference</a:t>
            </a:r>
          </a:p>
          <a:p>
            <a:pPr lvl="2"/>
            <a:r>
              <a:rPr lang="en-US" dirty="0"/>
              <a:t>Class-based Inference or Taxonomic Reasoning</a:t>
            </a:r>
          </a:p>
          <a:p>
            <a:pPr lvl="2"/>
            <a:r>
              <a:rPr lang="en-US" dirty="0"/>
              <a:t>Rule-based inference</a:t>
            </a:r>
          </a:p>
          <a:p>
            <a:pPr marL="914400" lvl="2" indent="0">
              <a:buNone/>
            </a:pPr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DB9290C-DF64-4620-B200-CC866E1B35E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64395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503"/>
    </mc:Choice>
    <mc:Fallback>
      <p:transition spd="slow" advTm="645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CFA93-059A-43F1-B9E3-959CF545BC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Taxonomic Reasoning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62319D-0B43-47E9-9929-F28058E106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Applicable when it is useful to organize knowledge into classes</a:t>
            </a:r>
          </a:p>
          <a:p>
            <a:pPr lvl="1"/>
            <a:r>
              <a:rPr lang="en-US" dirty="0"/>
              <a:t>Classes are nothing but unary relations or types</a:t>
            </a:r>
          </a:p>
          <a:p>
            <a:pPr lvl="2"/>
            <a:r>
              <a:rPr lang="en-US" dirty="0"/>
              <a:t>Membership, specialization, </a:t>
            </a:r>
            <a:r>
              <a:rPr lang="en-US" dirty="0" err="1"/>
              <a:t>disjointness</a:t>
            </a:r>
            <a:r>
              <a:rPr lang="en-US" dirty="0"/>
              <a:t>, value restriction</a:t>
            </a:r>
          </a:p>
          <a:p>
            <a:endParaRPr lang="en-US" dirty="0"/>
          </a:p>
          <a:p>
            <a:r>
              <a:rPr lang="en-US" dirty="0"/>
              <a:t>Both Property graph and RDF data models support classes</a:t>
            </a:r>
          </a:p>
          <a:p>
            <a:pPr lvl="1"/>
            <a:r>
              <a:rPr lang="en-US" dirty="0"/>
              <a:t>In property graphs model, node type is the same as a class</a:t>
            </a:r>
          </a:p>
          <a:p>
            <a:pPr lvl="1"/>
            <a:r>
              <a:rPr lang="en-US" dirty="0"/>
              <a:t>RDF has an RDF schema layer</a:t>
            </a:r>
          </a:p>
          <a:p>
            <a:pPr lvl="2"/>
            <a:r>
              <a:rPr lang="en-US" dirty="0"/>
              <a:t>More advanced systems use a full-fledged ontology language OWL</a:t>
            </a:r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marL="914400" lvl="2" indent="0">
              <a:buNone/>
            </a:pPr>
            <a:r>
              <a:rPr lang="en-US" dirty="0"/>
              <a:t>Our discussion here will be independent of either of the two models</a:t>
            </a:r>
          </a:p>
          <a:p>
            <a:pPr lvl="1"/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065C348-11CC-48FD-B22A-7FABB9656D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7976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4530"/>
    </mc:Choice>
    <mc:Fallback>
      <p:transition spd="slow" advTm="945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CD081-7C57-4B47-9FD8-D0580B5577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classes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EB8B45CB-95BD-4603-9C75-4A4DAE713336}"/>
              </a:ext>
            </a:extLst>
          </p:cNvPr>
          <p:cNvGraphicFramePr>
            <a:graphicFrameLocks noGrp="1"/>
          </p:cNvGraphicFramePr>
          <p:nvPr>
            <p:ph sz="half" idx="1"/>
          </p:nvPr>
        </p:nvGraphicFramePr>
        <p:xfrm>
          <a:off x="838200" y="3338050"/>
          <a:ext cx="5181600" cy="1326488"/>
        </p:xfrm>
        <a:graphic>
          <a:graphicData uri="http://schemas.openxmlformats.org/drawingml/2006/table">
            <a:tbl>
              <a:tblPr/>
              <a:tblGrid>
                <a:gridCol w="2374900">
                  <a:extLst>
                    <a:ext uri="{9D8B030D-6E8A-4147-A177-3AD203B41FA5}">
                      <a16:colId xmlns:a16="http://schemas.microsoft.com/office/drawing/2014/main" val="1138348719"/>
                    </a:ext>
                  </a:extLst>
                </a:gridCol>
                <a:gridCol w="431800">
                  <a:extLst>
                    <a:ext uri="{9D8B030D-6E8A-4147-A177-3AD203B41FA5}">
                      <a16:colId xmlns:a16="http://schemas.microsoft.com/office/drawing/2014/main" val="1744144542"/>
                    </a:ext>
                  </a:extLst>
                </a:gridCol>
                <a:gridCol w="2374900">
                  <a:extLst>
                    <a:ext uri="{9D8B030D-6E8A-4147-A177-3AD203B41FA5}">
                      <a16:colId xmlns:a16="http://schemas.microsoft.com/office/drawing/2014/main" val="3012368397"/>
                    </a:ext>
                  </a:extLst>
                </a:gridCol>
              </a:tblGrid>
              <a:tr h="331622">
                <a:tc>
                  <a:txBody>
                    <a:bodyPr/>
                    <a:lstStyle/>
                    <a:p>
                      <a:r>
                        <a:rPr lang="en-US" sz="1600"/>
                        <a:t>male(art)</a:t>
                      </a:r>
                    </a:p>
                  </a:txBody>
                  <a:tcPr marL="82906" marR="82906" marT="41453" marB="414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 marL="82906" marR="82906" marT="41453" marB="414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female(bea)</a:t>
                      </a:r>
                    </a:p>
                  </a:txBody>
                  <a:tcPr marL="82906" marR="82906" marT="41453" marB="414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3661391"/>
                  </a:ext>
                </a:extLst>
              </a:tr>
              <a:tr h="331622">
                <a:tc>
                  <a:txBody>
                    <a:bodyPr/>
                    <a:lstStyle/>
                    <a:p>
                      <a:r>
                        <a:rPr lang="en-US" sz="1600"/>
                        <a:t>male(bob)</a:t>
                      </a:r>
                    </a:p>
                  </a:txBody>
                  <a:tcPr marL="82906" marR="82906" marT="41453" marB="414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 marL="82906" marR="82906" marT="41453" marB="414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female(coe)</a:t>
                      </a:r>
                    </a:p>
                  </a:txBody>
                  <a:tcPr marL="82906" marR="82906" marT="41453" marB="414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30808509"/>
                  </a:ext>
                </a:extLst>
              </a:tr>
              <a:tr h="331622">
                <a:tc>
                  <a:txBody>
                    <a:bodyPr/>
                    <a:lstStyle/>
                    <a:p>
                      <a:r>
                        <a:rPr lang="en-US" sz="1600"/>
                        <a:t>male(cal)</a:t>
                      </a:r>
                    </a:p>
                  </a:txBody>
                  <a:tcPr marL="82906" marR="82906" marT="41453" marB="414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 marL="82906" marR="82906" marT="41453" marB="414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female(cory)</a:t>
                      </a:r>
                    </a:p>
                  </a:txBody>
                  <a:tcPr marL="82906" marR="82906" marT="41453" marB="414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82519438"/>
                  </a:ext>
                </a:extLst>
              </a:tr>
              <a:tr h="331622">
                <a:tc>
                  <a:txBody>
                    <a:bodyPr/>
                    <a:lstStyle/>
                    <a:p>
                      <a:r>
                        <a:rPr lang="en-US" sz="1600"/>
                        <a:t>male(cam)</a:t>
                      </a:r>
                    </a:p>
                  </a:txBody>
                  <a:tcPr marL="82906" marR="82906" marT="41453" marB="414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 marL="82906" marR="82906" marT="41453" marB="414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L="82906" marR="82906" marT="41453" marB="414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56217013"/>
                  </a:ext>
                </a:extLst>
              </a:tr>
            </a:tbl>
          </a:graphicData>
        </a:graphic>
      </p:graphicFrame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121AB018-1C5A-4E03-949F-084DF0B61797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6172200" y="3225882"/>
          <a:ext cx="5181600" cy="1550824"/>
        </p:xfrm>
        <a:graphic>
          <a:graphicData uri="http://schemas.openxmlformats.org/drawingml/2006/table">
            <a:tbl>
              <a:tblPr/>
              <a:tblGrid>
                <a:gridCol w="2374900">
                  <a:extLst>
                    <a:ext uri="{9D8B030D-6E8A-4147-A177-3AD203B41FA5}">
                      <a16:colId xmlns:a16="http://schemas.microsoft.com/office/drawing/2014/main" val="261041193"/>
                    </a:ext>
                  </a:extLst>
                </a:gridCol>
                <a:gridCol w="431800">
                  <a:extLst>
                    <a:ext uri="{9D8B030D-6E8A-4147-A177-3AD203B41FA5}">
                      <a16:colId xmlns:a16="http://schemas.microsoft.com/office/drawing/2014/main" val="93647166"/>
                    </a:ext>
                  </a:extLst>
                </a:gridCol>
                <a:gridCol w="2374900">
                  <a:extLst>
                    <a:ext uri="{9D8B030D-6E8A-4147-A177-3AD203B41FA5}">
                      <a16:colId xmlns:a16="http://schemas.microsoft.com/office/drawing/2014/main" val="3584010933"/>
                    </a:ext>
                  </a:extLst>
                </a:gridCol>
              </a:tblGrid>
              <a:tr h="481780">
                <a:tc>
                  <a:txBody>
                    <a:bodyPr/>
                    <a:lstStyle/>
                    <a:p>
                      <a:r>
                        <a:rPr lang="en-US" sz="1600" dirty="0"/>
                        <a:t>class(male)</a:t>
                      </a:r>
                    </a:p>
                    <a:p>
                      <a:r>
                        <a:rPr lang="en-US" sz="1600" dirty="0" err="1"/>
                        <a:t>instance_of</a:t>
                      </a:r>
                      <a:r>
                        <a:rPr lang="en-US" sz="1600" dirty="0"/>
                        <a:t>(</a:t>
                      </a:r>
                      <a:r>
                        <a:rPr lang="en-US" sz="1600" dirty="0" err="1"/>
                        <a:t>art,male</a:t>
                      </a:r>
                      <a:r>
                        <a:rPr lang="en-US" sz="1600" dirty="0"/>
                        <a:t>)</a:t>
                      </a:r>
                    </a:p>
                  </a:txBody>
                  <a:tcPr marL="82906" marR="82906" marT="41453" marB="414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 marL="82906" marR="82906" marT="41453" marB="414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class(female)</a:t>
                      </a:r>
                    </a:p>
                    <a:p>
                      <a:r>
                        <a:rPr lang="en-US" sz="1600" dirty="0" err="1"/>
                        <a:t>instance_of</a:t>
                      </a:r>
                      <a:r>
                        <a:rPr lang="en-US" sz="1600" dirty="0"/>
                        <a:t>(</a:t>
                      </a:r>
                      <a:r>
                        <a:rPr lang="en-US" sz="1600" dirty="0" err="1"/>
                        <a:t>bea,female</a:t>
                      </a:r>
                      <a:r>
                        <a:rPr lang="en-US" sz="1600" dirty="0"/>
                        <a:t>)</a:t>
                      </a:r>
                    </a:p>
                  </a:txBody>
                  <a:tcPr marL="82906" marR="82906" marT="41453" marB="414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1236871"/>
                  </a:ext>
                </a:extLst>
              </a:tr>
              <a:tr h="321067">
                <a:tc>
                  <a:txBody>
                    <a:bodyPr/>
                    <a:lstStyle/>
                    <a:p>
                      <a:r>
                        <a:rPr lang="en-US" sz="1600" dirty="0" err="1"/>
                        <a:t>instance_of</a:t>
                      </a:r>
                      <a:r>
                        <a:rPr lang="en-US" sz="1600" dirty="0"/>
                        <a:t>(</a:t>
                      </a:r>
                      <a:r>
                        <a:rPr lang="en-US" sz="1600" dirty="0" err="1"/>
                        <a:t>bob,male</a:t>
                      </a:r>
                      <a:r>
                        <a:rPr lang="en-US" sz="1600" dirty="0"/>
                        <a:t>)</a:t>
                      </a:r>
                    </a:p>
                  </a:txBody>
                  <a:tcPr marL="82906" marR="82906" marT="41453" marB="414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 marL="82906" marR="82906" marT="41453" marB="414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instance_of</a:t>
                      </a:r>
                      <a:r>
                        <a:rPr lang="en-US" sz="1600" dirty="0"/>
                        <a:t>(</a:t>
                      </a:r>
                      <a:r>
                        <a:rPr lang="en-US" sz="1600" dirty="0" err="1"/>
                        <a:t>coe,female</a:t>
                      </a:r>
                      <a:r>
                        <a:rPr lang="en-US" sz="1600" dirty="0"/>
                        <a:t>)</a:t>
                      </a:r>
                    </a:p>
                  </a:txBody>
                  <a:tcPr marL="82906" marR="82906" marT="41453" marB="414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8798998"/>
                  </a:ext>
                </a:extLst>
              </a:tr>
              <a:tr h="321067">
                <a:tc>
                  <a:txBody>
                    <a:bodyPr/>
                    <a:lstStyle/>
                    <a:p>
                      <a:r>
                        <a:rPr lang="en-US" sz="1600" dirty="0" err="1"/>
                        <a:t>instance_of</a:t>
                      </a:r>
                      <a:r>
                        <a:rPr lang="en-US" sz="1600" dirty="0"/>
                        <a:t>(</a:t>
                      </a:r>
                      <a:r>
                        <a:rPr lang="en-US" sz="1600" dirty="0" err="1"/>
                        <a:t>cal,male</a:t>
                      </a:r>
                      <a:r>
                        <a:rPr lang="en-US" sz="1600" dirty="0"/>
                        <a:t>)</a:t>
                      </a:r>
                    </a:p>
                  </a:txBody>
                  <a:tcPr marL="82906" marR="82906" marT="41453" marB="414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 marL="82906" marR="82906" marT="41453" marB="414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instance_of</a:t>
                      </a:r>
                      <a:r>
                        <a:rPr lang="en-US" sz="1600" dirty="0"/>
                        <a:t>(</a:t>
                      </a:r>
                      <a:r>
                        <a:rPr lang="en-US" sz="1600" dirty="0" err="1"/>
                        <a:t>cory,female</a:t>
                      </a:r>
                      <a:r>
                        <a:rPr lang="en-US" sz="1600" dirty="0"/>
                        <a:t>)</a:t>
                      </a:r>
                    </a:p>
                  </a:txBody>
                  <a:tcPr marL="82906" marR="82906" marT="41453" marB="414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3343764"/>
                  </a:ext>
                </a:extLst>
              </a:tr>
              <a:tr h="321067">
                <a:tc>
                  <a:txBody>
                    <a:bodyPr/>
                    <a:lstStyle/>
                    <a:p>
                      <a:r>
                        <a:rPr lang="en-US" sz="1600" dirty="0" err="1"/>
                        <a:t>instance_of</a:t>
                      </a:r>
                      <a:r>
                        <a:rPr lang="en-US" sz="1600" dirty="0"/>
                        <a:t>(</a:t>
                      </a:r>
                      <a:r>
                        <a:rPr lang="en-US" sz="1600" dirty="0" err="1"/>
                        <a:t>cam,male</a:t>
                      </a:r>
                      <a:r>
                        <a:rPr lang="en-US" sz="1600" dirty="0"/>
                        <a:t>)</a:t>
                      </a:r>
                    </a:p>
                  </a:txBody>
                  <a:tcPr marL="82906" marR="82906" marT="41453" marB="414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 marL="82906" marR="82906" marT="41453" marB="414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L="82906" marR="82906" marT="41453" marB="414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35737505"/>
                  </a:ext>
                </a:extLst>
              </a:tr>
            </a:tbl>
          </a:graphicData>
        </a:graphic>
      </p:graphicFrame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D98DE037-78D8-4027-9D2A-7808AD0C2E6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60081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983"/>
    </mc:Choice>
    <mc:Fallback>
      <p:transition spd="slow" advTm="309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CD081-7C57-4B47-9FD8-D0580B5577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specialization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EC27AC60-2482-4820-B41A-09C2D78A88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can organize classes into a hierarchy</a:t>
            </a:r>
          </a:p>
          <a:p>
            <a:pPr lvl="1"/>
            <a:r>
              <a:rPr lang="en-US" dirty="0"/>
              <a:t>e. g., male and female are subclasses of person</a:t>
            </a:r>
          </a:p>
          <a:p>
            <a:pPr marL="914400" lvl="2" indent="0">
              <a:buNone/>
            </a:pPr>
            <a:r>
              <a:rPr lang="en-US" dirty="0"/>
              <a:t>subclass-of(female, person)</a:t>
            </a:r>
          </a:p>
          <a:p>
            <a:pPr marL="914400" lvl="2" indent="0">
              <a:buNone/>
            </a:pPr>
            <a:r>
              <a:rPr lang="en-US" dirty="0"/>
              <a:t>subclass-of(male, person)</a:t>
            </a:r>
          </a:p>
          <a:p>
            <a:pPr lvl="1"/>
            <a:r>
              <a:rPr lang="en-US" dirty="0"/>
              <a:t>subclass relationship is transitive</a:t>
            </a:r>
          </a:p>
          <a:p>
            <a:pPr marL="914400" lvl="2" indent="0">
              <a:buNone/>
            </a:pPr>
            <a:r>
              <a:rPr lang="en-US" dirty="0" err="1"/>
              <a:t>subclass_of</a:t>
            </a:r>
            <a:r>
              <a:rPr lang="en-US" dirty="0"/>
              <a:t>(A,C) :- </a:t>
            </a:r>
            <a:r>
              <a:rPr lang="en-US" dirty="0" err="1"/>
              <a:t>subclass_of</a:t>
            </a:r>
            <a:r>
              <a:rPr lang="en-US" dirty="0"/>
              <a:t>(A,B) &amp; </a:t>
            </a:r>
            <a:r>
              <a:rPr lang="en-US" dirty="0" err="1"/>
              <a:t>subclass_of</a:t>
            </a:r>
            <a:r>
              <a:rPr lang="en-US" dirty="0"/>
              <a:t>(B,C) </a:t>
            </a:r>
          </a:p>
          <a:p>
            <a:pPr lvl="1"/>
            <a:r>
              <a:rPr lang="en-US" dirty="0"/>
              <a:t>subclass and instance-of relationships are related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sz="2000" dirty="0" err="1"/>
              <a:t>instance_of</a:t>
            </a:r>
            <a:r>
              <a:rPr lang="en-US" sz="2000" dirty="0"/>
              <a:t>(I,B) :- </a:t>
            </a:r>
            <a:r>
              <a:rPr lang="en-US" sz="2000" dirty="0" err="1"/>
              <a:t>subclass_of</a:t>
            </a:r>
            <a:r>
              <a:rPr lang="en-US" sz="2000" dirty="0"/>
              <a:t>(A,B) &amp; </a:t>
            </a:r>
            <a:r>
              <a:rPr lang="en-US" sz="2000" dirty="0" err="1"/>
              <a:t>instance_of</a:t>
            </a:r>
            <a:r>
              <a:rPr lang="en-US" sz="2000" dirty="0"/>
              <a:t>(I,A) 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38C809C-7558-45F2-AEEA-CBB80F602AB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721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426"/>
    </mc:Choice>
    <mc:Fallback>
      <p:transition spd="slow" advTm="444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F11AD-54F0-4B21-A747-746C00E84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Disjoint classes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7DC2B2-C1C8-4073-BA7D-EA146C57AE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Classes can be declared to be disjoint</a:t>
            </a:r>
          </a:p>
          <a:p>
            <a:pPr lvl="1"/>
            <a:r>
              <a:rPr lang="en-US" dirty="0" err="1"/>
              <a:t>e.g</a:t>
            </a:r>
            <a:r>
              <a:rPr lang="en-US" dirty="0"/>
              <a:t>, disjoint(</a:t>
            </a:r>
            <a:r>
              <a:rPr lang="en-US" dirty="0" err="1"/>
              <a:t>male,female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i.e., they do not have any instances in common</a:t>
            </a:r>
          </a:p>
          <a:p>
            <a:pPr marL="457200" lvl="1" indent="0">
              <a:buNone/>
            </a:pPr>
            <a:r>
              <a:rPr lang="en-US" dirty="0"/>
              <a:t>	illegal :- disjoint(A,B) &amp; </a:t>
            </a:r>
            <a:r>
              <a:rPr lang="en-US" dirty="0" err="1"/>
              <a:t>instance_of</a:t>
            </a:r>
            <a:r>
              <a:rPr lang="en-US" dirty="0"/>
              <a:t>(I,A) &amp; </a:t>
            </a:r>
            <a:r>
              <a:rPr lang="en-US" dirty="0" err="1"/>
              <a:t>instance_of</a:t>
            </a:r>
            <a:r>
              <a:rPr lang="en-US" dirty="0"/>
              <a:t>(I,B)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                                                  or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	illegal(“Disjoint classes cannot have an instance in common”) :- </a:t>
            </a:r>
          </a:p>
          <a:p>
            <a:pPr marL="457200" lvl="1" indent="0">
              <a:buNone/>
            </a:pPr>
            <a:r>
              <a:rPr lang="en-US" dirty="0"/>
              <a:t>		disjoint(A,B) &amp; </a:t>
            </a:r>
            <a:r>
              <a:rPr lang="en-US" dirty="0" err="1"/>
              <a:t>instance_of</a:t>
            </a:r>
            <a:r>
              <a:rPr lang="en-US" dirty="0"/>
              <a:t>(I,A) &amp; </a:t>
            </a:r>
            <a:r>
              <a:rPr lang="en-US" dirty="0" err="1"/>
              <a:t>instance_of</a:t>
            </a:r>
            <a:r>
              <a:rPr lang="en-US" dirty="0"/>
              <a:t>(I,B)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264B54A-4C7E-4037-A835-96011F5FF5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8229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242"/>
    </mc:Choice>
    <mc:Fallback>
      <p:transition spd="slow" advTm="332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72979-33DD-45B8-A739-BA7CE4FDC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Definition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A39CAB-272B-456E-B296-902A701DD7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Necessary properties of a class</a:t>
            </a:r>
          </a:p>
          <a:p>
            <a:pPr lvl="1"/>
            <a:r>
              <a:rPr lang="en-US" dirty="0"/>
              <a:t>Will have instance-of in the body of the rule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dirty="0" err="1"/>
              <a:t>has_hair_color</a:t>
            </a:r>
            <a:r>
              <a:rPr lang="en-US" dirty="0"/>
              <a:t>(</a:t>
            </a:r>
            <a:r>
              <a:rPr lang="en-US" dirty="0" err="1"/>
              <a:t>X,brown</a:t>
            </a:r>
            <a:r>
              <a:rPr lang="en-US" dirty="0"/>
              <a:t>) :- </a:t>
            </a:r>
          </a:p>
          <a:p>
            <a:pPr marL="457200" lvl="1" indent="0">
              <a:buNone/>
            </a:pPr>
            <a:r>
              <a:rPr lang="en-US" dirty="0"/>
              <a:t>		 </a:t>
            </a:r>
            <a:r>
              <a:rPr lang="en-US" dirty="0" err="1"/>
              <a:t>instance_of</a:t>
            </a:r>
            <a:r>
              <a:rPr lang="en-US" dirty="0"/>
              <a:t>(</a:t>
            </a:r>
            <a:r>
              <a:rPr lang="en-US" dirty="0" err="1"/>
              <a:t>X,brown_haired_person</a:t>
            </a:r>
            <a:r>
              <a:rPr lang="en-US" dirty="0"/>
              <a:t>) </a:t>
            </a:r>
          </a:p>
          <a:p>
            <a:r>
              <a:rPr lang="en-US" dirty="0"/>
              <a:t>Sufficient properties of a class</a:t>
            </a:r>
          </a:p>
          <a:p>
            <a:pPr lvl="1"/>
            <a:r>
              <a:rPr lang="en-US" dirty="0"/>
              <a:t>Will have instance-of in the head of the rule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dirty="0" err="1"/>
              <a:t>instance_of</a:t>
            </a:r>
            <a:r>
              <a:rPr lang="en-US" dirty="0"/>
              <a:t>(</a:t>
            </a:r>
            <a:r>
              <a:rPr lang="en-US" dirty="0" err="1"/>
              <a:t>X,brown_haired_person</a:t>
            </a:r>
            <a:r>
              <a:rPr lang="en-US" dirty="0"/>
              <a:t>) :-</a:t>
            </a:r>
          </a:p>
          <a:p>
            <a:pPr marL="457200" lvl="1" indent="0">
              <a:buNone/>
            </a:pPr>
            <a:r>
              <a:rPr lang="en-US" dirty="0"/>
              <a:t>		 </a:t>
            </a:r>
            <a:r>
              <a:rPr lang="en-US" dirty="0" err="1"/>
              <a:t>instance_of</a:t>
            </a:r>
            <a:r>
              <a:rPr lang="en-US" dirty="0"/>
              <a:t>(</a:t>
            </a:r>
            <a:r>
              <a:rPr lang="en-US" dirty="0" err="1"/>
              <a:t>X,person</a:t>
            </a:r>
            <a:r>
              <a:rPr lang="en-US" dirty="0"/>
              <a:t>) &amp; </a:t>
            </a:r>
          </a:p>
          <a:p>
            <a:pPr marL="457200" lvl="1" indent="0">
              <a:buNone/>
            </a:pPr>
            <a:r>
              <a:rPr lang="en-US" dirty="0"/>
              <a:t>		 </a:t>
            </a:r>
            <a:r>
              <a:rPr lang="en-US" dirty="0" err="1"/>
              <a:t>has_hair_color</a:t>
            </a:r>
            <a:r>
              <a:rPr lang="en-US" dirty="0"/>
              <a:t>(</a:t>
            </a:r>
            <a:r>
              <a:rPr lang="en-US" dirty="0" err="1"/>
              <a:t>X,brown</a:t>
            </a:r>
            <a:r>
              <a:rPr lang="en-US" dirty="0"/>
              <a:t>)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423D5F1-6953-457E-AB88-D4B75BEA38B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706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5573"/>
    </mc:Choice>
    <mc:Fallback>
      <p:transition spd="slow" advTm="755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9E51D-67FF-4B83-A16C-90FA88F77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Value Restriction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1EFA37-2F09-4347-B58B-44DB6981EB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can restrict the arguments of a relation to be instances of a specific class</a:t>
            </a:r>
          </a:p>
          <a:p>
            <a:pPr lvl="1"/>
            <a:r>
              <a:rPr lang="en-US" dirty="0"/>
              <a:t>domain is the restriction on the first argument</a:t>
            </a:r>
          </a:p>
          <a:p>
            <a:pPr marL="457200" lvl="1" indent="0">
              <a:buNone/>
            </a:pPr>
            <a:r>
              <a:rPr lang="en-US" dirty="0"/>
              <a:t>	illegal :- domain(</a:t>
            </a:r>
            <a:r>
              <a:rPr lang="en-US" dirty="0" err="1"/>
              <a:t>parent,person</a:t>
            </a:r>
            <a:r>
              <a:rPr lang="en-US" dirty="0"/>
              <a:t>) &amp; </a:t>
            </a:r>
          </a:p>
          <a:p>
            <a:pPr marL="457200" lvl="1" indent="0">
              <a:buNone/>
            </a:pPr>
            <a:r>
              <a:rPr lang="en-US" dirty="0"/>
              <a:t>                      parent(X,Y) &amp; </a:t>
            </a:r>
          </a:p>
          <a:p>
            <a:pPr marL="457200" lvl="1" indent="0">
              <a:buNone/>
            </a:pPr>
            <a:r>
              <a:rPr lang="en-US" dirty="0"/>
              <a:t>                       ~</a:t>
            </a:r>
            <a:r>
              <a:rPr lang="en-US" dirty="0" err="1"/>
              <a:t>instance_of</a:t>
            </a:r>
            <a:r>
              <a:rPr lang="en-US" dirty="0"/>
              <a:t>(</a:t>
            </a:r>
            <a:r>
              <a:rPr lang="en-US" dirty="0" err="1"/>
              <a:t>X,person</a:t>
            </a:r>
            <a:r>
              <a:rPr lang="en-US" dirty="0"/>
              <a:t>) </a:t>
            </a:r>
          </a:p>
          <a:p>
            <a:pPr lvl="1"/>
            <a:r>
              <a:rPr lang="en-US" dirty="0"/>
              <a:t>range is the restriction on the second argument</a:t>
            </a:r>
          </a:p>
          <a:p>
            <a:pPr marL="457200" lvl="1" indent="0">
              <a:buNone/>
            </a:pPr>
            <a:r>
              <a:rPr lang="en-US" dirty="0"/>
              <a:t>	illegal :- range(</a:t>
            </a:r>
            <a:r>
              <a:rPr lang="en-US" dirty="0" err="1"/>
              <a:t>parent,person</a:t>
            </a:r>
            <a:r>
              <a:rPr lang="en-US" dirty="0"/>
              <a:t>) &amp; </a:t>
            </a:r>
          </a:p>
          <a:p>
            <a:pPr marL="457200" lvl="1" indent="0">
              <a:buNone/>
            </a:pPr>
            <a:r>
              <a:rPr lang="en-US" dirty="0"/>
              <a:t>                      parent(X,Y) &amp; </a:t>
            </a:r>
          </a:p>
          <a:p>
            <a:pPr marL="457200" lvl="1" indent="0">
              <a:buNone/>
            </a:pPr>
            <a:r>
              <a:rPr lang="en-US" dirty="0"/>
              <a:t>                       ~</a:t>
            </a:r>
            <a:r>
              <a:rPr lang="en-US" dirty="0" err="1"/>
              <a:t>instance_of</a:t>
            </a:r>
            <a:r>
              <a:rPr lang="en-US" dirty="0"/>
              <a:t>(</a:t>
            </a:r>
            <a:r>
              <a:rPr lang="en-US" dirty="0" err="1"/>
              <a:t>Y,person</a:t>
            </a:r>
            <a:r>
              <a:rPr lang="en-US" dirty="0"/>
              <a:t>)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6F8259F3-EAE0-4921-8007-36569138D4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884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8635"/>
    </mc:Choice>
    <mc:Fallback>
      <p:transition spd="slow" advTm="686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3FF96-E766-4ED5-8545-DEEC83E32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Cardinality and Number Restrictions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98931F-D96C-48FC-86D5-A68734C8B3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can further restrict the values of relations by specifying cardinality and number restrictions</a:t>
            </a:r>
          </a:p>
          <a:p>
            <a:pPr lvl="1"/>
            <a:r>
              <a:rPr lang="en-US" dirty="0"/>
              <a:t>A cardinality restriction limits the number of values of a relation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sz="2000" dirty="0"/>
              <a:t> illegal :- </a:t>
            </a:r>
            <a:r>
              <a:rPr lang="en-US" sz="2000" dirty="0" err="1"/>
              <a:t>instance_of</a:t>
            </a:r>
            <a:r>
              <a:rPr lang="en-US" sz="2000" dirty="0"/>
              <a:t>(</a:t>
            </a:r>
            <a:r>
              <a:rPr lang="en-US" sz="2000" dirty="0" err="1"/>
              <a:t>X,person</a:t>
            </a:r>
            <a:r>
              <a:rPr lang="en-US" sz="2000" dirty="0"/>
              <a:t>) &amp; ~</a:t>
            </a:r>
            <a:r>
              <a:rPr lang="en-US" sz="2000" dirty="0" err="1"/>
              <a:t>countofall</a:t>
            </a:r>
            <a:r>
              <a:rPr lang="en-US" sz="2000" dirty="0"/>
              <a:t>(</a:t>
            </a:r>
            <a:r>
              <a:rPr lang="en-US" sz="2000" dirty="0" err="1"/>
              <a:t>P,parent</a:t>
            </a:r>
            <a:r>
              <a:rPr lang="en-US" sz="2000" dirty="0"/>
              <a:t>(P,X),2)</a:t>
            </a:r>
          </a:p>
          <a:p>
            <a:pPr lvl="1"/>
            <a:r>
              <a:rPr lang="en-US" dirty="0"/>
              <a:t>A numeric range restriction limits the minimum and maximum value</a:t>
            </a:r>
          </a:p>
          <a:p>
            <a:pPr marL="914400" lvl="2" indent="0">
              <a:buNone/>
            </a:pPr>
            <a:r>
              <a:rPr lang="en-US" dirty="0"/>
              <a:t>illegal :- </a:t>
            </a:r>
            <a:r>
              <a:rPr lang="en-US" dirty="0" err="1"/>
              <a:t>instance_of</a:t>
            </a:r>
            <a:r>
              <a:rPr lang="en-US" dirty="0"/>
              <a:t>(</a:t>
            </a:r>
            <a:r>
              <a:rPr lang="en-US" dirty="0" err="1"/>
              <a:t>X,person</a:t>
            </a:r>
            <a:r>
              <a:rPr lang="en-US" dirty="0"/>
              <a:t>) &amp; age(X,Y) &amp; min(0,Y,Y)</a:t>
            </a:r>
          </a:p>
          <a:p>
            <a:pPr marL="914400" lvl="2" indent="0">
              <a:buNone/>
            </a:pPr>
            <a:r>
              <a:rPr lang="en-US" dirty="0"/>
              <a:t>illegal :- </a:t>
            </a:r>
            <a:r>
              <a:rPr lang="en-US" dirty="0" err="1"/>
              <a:t>instance_of</a:t>
            </a:r>
            <a:r>
              <a:rPr lang="en-US" dirty="0"/>
              <a:t>(</a:t>
            </a:r>
            <a:r>
              <a:rPr lang="en-US" dirty="0" err="1"/>
              <a:t>X,person</a:t>
            </a:r>
            <a:r>
              <a:rPr lang="en-US" dirty="0"/>
              <a:t>) &amp; age(X,Y)&amp; min(125,Y,100) 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6216801-8456-48A5-A030-29FBD251867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5549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418"/>
    </mc:Choice>
    <mc:Fallback>
      <p:transition spd="slow" advTm="484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E6050-DDE3-4741-9235-7221B63C4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Graph-based Inference Algorithms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D4E568-1AA2-4A72-89E9-6919591AF5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Path finding</a:t>
            </a:r>
          </a:p>
          <a:p>
            <a:r>
              <a:rPr lang="en-US" dirty="0"/>
              <a:t>Centrality Detection</a:t>
            </a:r>
          </a:p>
          <a:p>
            <a:r>
              <a:rPr lang="en-US" dirty="0"/>
              <a:t>Community Detection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0AFDFA5-0C76-46D6-9065-B327AFB9E4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7398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558"/>
    </mc:Choice>
    <mc:Fallback>
      <p:transition spd="slow" advTm="335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E04C8-5076-4718-87D3-E491ACA85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Inheritance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2699B6-A889-4C33-B43E-FEFE7FB7E9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relation values are said to inherit to the instances of a class</a:t>
            </a:r>
          </a:p>
          <a:p>
            <a:pPr lvl="1"/>
            <a:r>
              <a:rPr lang="en-US" dirty="0"/>
              <a:t>If art is an instance of the class brown-haired-person, we can conclude that art has brown hair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06ECCF4-82CC-4AC9-B6E4-22FA07157DA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12507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470"/>
    </mc:Choice>
    <mc:Fallback>
      <p:transition spd="slow" advTm="344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E59DA-4154-4663-8F62-E1B4511C3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Taxonomic Inference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F58ECA-C1A6-488E-B40B-E0263D47A0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    Given two classes A and B, whether A is a subclass of B?</a:t>
            </a:r>
          </a:p>
          <a:p>
            <a:r>
              <a:rPr lang="en-US" dirty="0"/>
              <a:t>    Given a class A and an instance I, whether I is an instance of I?</a:t>
            </a:r>
          </a:p>
          <a:p>
            <a:r>
              <a:rPr lang="en-US" dirty="0"/>
              <a:t>    Given a ground relation atom determine whether it is true or false?</a:t>
            </a:r>
          </a:p>
          <a:p>
            <a:r>
              <a:rPr lang="en-US" dirty="0"/>
              <a:t>    Given a relation atom, determine values which values make it true?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935BF2E4-324B-47A1-A5E1-A68D4635FB1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0737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2709"/>
    </mc:Choice>
    <mc:Fallback>
      <p:transition spd="slow" advTm="1727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F6984-F10D-45F3-B137-AACFCC5F6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Rule-based Inference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D96136-8374-49AD-981F-E3B77039D8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Boundary between taxonomic inference and rule-based inference is not sharp</a:t>
            </a:r>
          </a:p>
          <a:p>
            <a:pPr lvl="1"/>
            <a:r>
              <a:rPr lang="en-US" dirty="0"/>
              <a:t>It is generally a matter of the implementation approach</a:t>
            </a:r>
          </a:p>
          <a:p>
            <a:pPr lvl="1"/>
            <a:r>
              <a:rPr lang="en-US" dirty="0"/>
              <a:t>Taxonomic inferences can be usually implemented using rules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05CAC47-CC6D-4E31-9687-60FCCAFAC7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4976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377"/>
    </mc:Choice>
    <mc:Fallback>
      <p:transition spd="slow" advTm="493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B96AA-CB78-4891-B0CF-6BE4E1ECA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Rule-based inference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E888D3-B413-40FD-A290-49B570383A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 Scenario</a:t>
            </a:r>
          </a:p>
        </p:txBody>
      </p:sp>
      <p:pic>
        <p:nvPicPr>
          <p:cNvPr id="5" name="Picture 4" descr="A picture containing device&#10;&#10;Description automatically generated">
            <a:extLst>
              <a:ext uri="{FF2B5EF4-FFF2-40B4-BE49-F238E27FC236}">
                <a16:creationId xmlns:a16="http://schemas.microsoft.com/office/drawing/2014/main" id="{8B03BE5B-B038-4110-9FC7-4A04FF6F7C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407" y="2435860"/>
            <a:ext cx="6372225" cy="3429000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50A006E1-C832-4E51-83A8-4E27F0F80A2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3571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148"/>
    </mc:Choice>
    <mc:Fallback>
      <p:transition spd="slow" advTm="451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B96AA-CB78-4891-B0CF-6BE4E1ECA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Rule-based inference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E888D3-B413-40FD-A290-49B570383A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 Scenario</a:t>
            </a:r>
          </a:p>
        </p:txBody>
      </p:sp>
      <p:pic>
        <p:nvPicPr>
          <p:cNvPr id="5" name="Picture 4" descr="A picture containing device&#10;&#10;Description automatically generated">
            <a:extLst>
              <a:ext uri="{FF2B5EF4-FFF2-40B4-BE49-F238E27FC236}">
                <a16:creationId xmlns:a16="http://schemas.microsoft.com/office/drawing/2014/main" id="{8B03BE5B-B038-4110-9FC7-4A04FF6F7C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407" y="2435860"/>
            <a:ext cx="6372225" cy="3429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B62BD30-6A43-4CBF-850A-D601DCA98772}"/>
              </a:ext>
            </a:extLst>
          </p:cNvPr>
          <p:cNvSpPr/>
          <p:nvPr/>
        </p:nvSpPr>
        <p:spPr>
          <a:xfrm>
            <a:off x="7411524" y="2066528"/>
            <a:ext cx="47804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has_interest</a:t>
            </a:r>
            <a:r>
              <a:rPr lang="en-US" dirty="0"/>
              <a:t>(X,Z) :- produces(X,Y) &amp; contains(Y,Z)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9ACCC95-BB2D-4ACF-A804-5D42AF7C0104}"/>
              </a:ext>
            </a:extLst>
          </p:cNvPr>
          <p:cNvSpPr/>
          <p:nvPr/>
        </p:nvSpPr>
        <p:spPr>
          <a:xfrm>
            <a:off x="7411524" y="2811700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/>
              <a:t>coi</a:t>
            </a:r>
            <a:r>
              <a:rPr lang="en-US" dirty="0"/>
              <a:t>(X,Y,Z) :- </a:t>
            </a:r>
          </a:p>
          <a:p>
            <a:r>
              <a:rPr lang="en-US" dirty="0"/>
              <a:t>    </a:t>
            </a:r>
            <a:r>
              <a:rPr lang="en-US" dirty="0" err="1"/>
              <a:t>involved_in</a:t>
            </a:r>
            <a:r>
              <a:rPr lang="en-US" dirty="0"/>
              <a:t>(X,Y) &amp; about(Y,P) &amp; </a:t>
            </a:r>
          </a:p>
          <a:p>
            <a:r>
              <a:rPr lang="en-US" dirty="0"/>
              <a:t>    </a:t>
            </a:r>
            <a:r>
              <a:rPr lang="en-US" dirty="0" err="1"/>
              <a:t>funded_by</a:t>
            </a:r>
            <a:r>
              <a:rPr lang="en-US" dirty="0"/>
              <a:t>(X,Z) &amp; </a:t>
            </a:r>
            <a:r>
              <a:rPr lang="en-US" dirty="0" err="1"/>
              <a:t>has_interest</a:t>
            </a:r>
            <a:r>
              <a:rPr lang="en-US" dirty="0"/>
              <a:t>(Z,P) </a:t>
            </a: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DC3085E0-3F35-4F47-A4F2-903FEC0ECC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6002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3824"/>
    </mc:Choice>
    <mc:Fallback>
      <p:transition spd="slow" advTm="838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B96AA-CB78-4891-B0CF-6BE4E1ECA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Rule-based inference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E888D3-B413-40FD-A290-49B570383A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 Scenario</a:t>
            </a:r>
          </a:p>
        </p:txBody>
      </p:sp>
      <p:pic>
        <p:nvPicPr>
          <p:cNvPr id="5" name="Picture 4" descr="A picture containing device&#10;&#10;Description automatically generated">
            <a:extLst>
              <a:ext uri="{FF2B5EF4-FFF2-40B4-BE49-F238E27FC236}">
                <a16:creationId xmlns:a16="http://schemas.microsoft.com/office/drawing/2014/main" id="{8B03BE5B-B038-4110-9FC7-4A04FF6F7C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407" y="2435860"/>
            <a:ext cx="6372225" cy="3429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B62BD30-6A43-4CBF-850A-D601DCA98772}"/>
              </a:ext>
            </a:extLst>
          </p:cNvPr>
          <p:cNvSpPr/>
          <p:nvPr/>
        </p:nvSpPr>
        <p:spPr>
          <a:xfrm>
            <a:off x="7411524" y="2066528"/>
            <a:ext cx="47804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has_interest</a:t>
            </a:r>
            <a:r>
              <a:rPr lang="en-US" dirty="0"/>
              <a:t>(X,Z) :- produces(X,Y) &amp; contains(Y,Z)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9ACCC95-BB2D-4ACF-A804-5D42AF7C0104}"/>
              </a:ext>
            </a:extLst>
          </p:cNvPr>
          <p:cNvSpPr/>
          <p:nvPr/>
        </p:nvSpPr>
        <p:spPr>
          <a:xfrm>
            <a:off x="7411524" y="2811700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/>
              <a:t>coi</a:t>
            </a:r>
            <a:r>
              <a:rPr lang="en-US" dirty="0"/>
              <a:t>(X,Y,Z) :- </a:t>
            </a:r>
          </a:p>
          <a:p>
            <a:r>
              <a:rPr lang="en-US" dirty="0"/>
              <a:t>    </a:t>
            </a:r>
            <a:r>
              <a:rPr lang="en-US" dirty="0" err="1"/>
              <a:t>involved_in</a:t>
            </a:r>
            <a:r>
              <a:rPr lang="en-US" dirty="0"/>
              <a:t>(X,Y) &amp; about(Y,P) &amp; </a:t>
            </a:r>
          </a:p>
          <a:p>
            <a:r>
              <a:rPr lang="en-US" dirty="0"/>
              <a:t>    </a:t>
            </a:r>
            <a:r>
              <a:rPr lang="en-US" dirty="0" err="1"/>
              <a:t>funded_by</a:t>
            </a:r>
            <a:r>
              <a:rPr lang="en-US" dirty="0"/>
              <a:t>(X,Z) &amp; </a:t>
            </a:r>
            <a:r>
              <a:rPr lang="en-US" dirty="0" err="1"/>
              <a:t>has_interest</a:t>
            </a:r>
            <a:r>
              <a:rPr lang="en-US" dirty="0"/>
              <a:t>(Z,P)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5862CD0-044D-43DF-AA05-AFF2C4B739F6}"/>
              </a:ext>
            </a:extLst>
          </p:cNvPr>
          <p:cNvSpPr/>
          <p:nvPr/>
        </p:nvSpPr>
        <p:spPr>
          <a:xfrm>
            <a:off x="7411524" y="4150360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∃c </a:t>
            </a:r>
            <a:r>
              <a:rPr lang="en-US" dirty="0" err="1"/>
              <a:t>conflict_of</a:t>
            </a:r>
            <a:r>
              <a:rPr lang="en-US" dirty="0"/>
              <a:t>(</a:t>
            </a:r>
            <a:r>
              <a:rPr lang="en-US" dirty="0" err="1"/>
              <a:t>c,X</a:t>
            </a:r>
            <a:r>
              <a:rPr lang="en-US" dirty="0"/>
              <a:t>) &amp; </a:t>
            </a:r>
            <a:r>
              <a:rPr lang="en-US" dirty="0" err="1"/>
              <a:t>conflict_reason</a:t>
            </a:r>
            <a:r>
              <a:rPr lang="en-US" dirty="0"/>
              <a:t>(</a:t>
            </a:r>
            <a:r>
              <a:rPr lang="en-US" dirty="0" err="1"/>
              <a:t>c,Y</a:t>
            </a:r>
            <a:r>
              <a:rPr lang="en-US" dirty="0"/>
              <a:t>) &amp; </a:t>
            </a:r>
          </a:p>
          <a:p>
            <a:r>
              <a:rPr lang="en-US" dirty="0"/>
              <a:t>      </a:t>
            </a:r>
            <a:r>
              <a:rPr lang="en-US" dirty="0" err="1"/>
              <a:t>conflict_with</a:t>
            </a:r>
            <a:r>
              <a:rPr lang="en-US" dirty="0"/>
              <a:t>(</a:t>
            </a:r>
            <a:r>
              <a:rPr lang="en-US" dirty="0" err="1"/>
              <a:t>c,Z</a:t>
            </a:r>
            <a:r>
              <a:rPr lang="en-US" dirty="0"/>
              <a:t>) :- </a:t>
            </a:r>
          </a:p>
          <a:p>
            <a:r>
              <a:rPr lang="en-US" dirty="0"/>
              <a:t>      </a:t>
            </a:r>
            <a:r>
              <a:rPr lang="en-US" dirty="0" err="1"/>
              <a:t>involved_in</a:t>
            </a:r>
            <a:r>
              <a:rPr lang="en-US" dirty="0"/>
              <a:t>(X,Y) &amp; about(Y,P) &amp; </a:t>
            </a:r>
          </a:p>
          <a:p>
            <a:r>
              <a:rPr lang="en-US" dirty="0"/>
              <a:t>      </a:t>
            </a:r>
            <a:r>
              <a:rPr lang="en-US" dirty="0" err="1"/>
              <a:t>funded_by</a:t>
            </a:r>
            <a:r>
              <a:rPr lang="en-US" dirty="0"/>
              <a:t>(X,Z) &amp; </a:t>
            </a:r>
            <a:r>
              <a:rPr lang="en-US" dirty="0" err="1"/>
              <a:t>has_interest</a:t>
            </a:r>
            <a:r>
              <a:rPr lang="en-US" dirty="0"/>
              <a:t>(Z,P) 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FAE5FC7D-3A3D-4D05-A4C6-8CF1CEDC357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8659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267"/>
    </mc:Choice>
    <mc:Fallback>
      <p:transition spd="slow" advTm="462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905E7-CC91-4D9B-ADB9-FA01AECBA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Rule-based Inference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B623D7-BB32-4BA7-9FAD-444ACBCD11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Approaches </a:t>
            </a:r>
          </a:p>
          <a:p>
            <a:pPr lvl="1"/>
            <a:r>
              <a:rPr lang="en-US" dirty="0"/>
              <a:t>Bottom up strategy (also known as Chase)</a:t>
            </a:r>
          </a:p>
          <a:p>
            <a:pPr lvl="2"/>
            <a:r>
              <a:rPr lang="en-US" dirty="0"/>
              <a:t>Apply the rules against the data, and add new facts</a:t>
            </a:r>
          </a:p>
          <a:p>
            <a:pPr lvl="2"/>
            <a:r>
              <a:rPr lang="en-US" dirty="0"/>
              <a:t>Ensure termination </a:t>
            </a:r>
          </a:p>
          <a:p>
            <a:pPr lvl="2"/>
            <a:r>
              <a:rPr lang="en-US" dirty="0"/>
              <a:t>Process queries as usual</a:t>
            </a:r>
          </a:p>
          <a:p>
            <a:pPr lvl="1"/>
            <a:r>
              <a:rPr lang="en-US" dirty="0"/>
              <a:t>Top-down strategy </a:t>
            </a:r>
          </a:p>
          <a:p>
            <a:pPr lvl="2"/>
            <a:r>
              <a:rPr lang="en-US" dirty="0"/>
              <a:t>Start from the query, and apply rules as needed</a:t>
            </a:r>
          </a:p>
          <a:p>
            <a:pPr lvl="2"/>
            <a:r>
              <a:rPr lang="en-US" dirty="0"/>
              <a:t>Requires tighter integration between the rule engine and query evaluation</a:t>
            </a:r>
          </a:p>
          <a:p>
            <a:pPr lvl="2"/>
            <a:r>
              <a:rPr lang="en-US" dirty="0"/>
              <a:t>Requires lot less space</a:t>
            </a:r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marL="914400" lvl="2" indent="0">
              <a:buNone/>
            </a:pPr>
            <a:r>
              <a:rPr lang="en-US" dirty="0"/>
              <a:t>Many efficient and scalable rule engines available today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F27BB99-C65C-4621-B621-0014DA79543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165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9061"/>
    </mc:Choice>
    <mc:Fallback>
      <p:transition spd="slow" advTm="1390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A4BF2-BB4C-4747-9098-FAB479A4C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87F636-1CEB-4C38-809A-C8E05C2271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Graph inference algorithms fall into two broad categories</a:t>
            </a:r>
          </a:p>
          <a:p>
            <a:pPr lvl="1"/>
            <a:r>
              <a:rPr lang="en-US" dirty="0"/>
              <a:t>Traditional Graph Algorithms</a:t>
            </a:r>
          </a:p>
          <a:p>
            <a:pPr lvl="2"/>
            <a:r>
              <a:rPr lang="en-US" dirty="0"/>
              <a:t>Path finding, centrality, community detection</a:t>
            </a:r>
          </a:p>
          <a:p>
            <a:pPr lvl="1"/>
            <a:r>
              <a:rPr lang="en-US" dirty="0"/>
              <a:t>Ontology-based algorithms</a:t>
            </a:r>
          </a:p>
          <a:p>
            <a:pPr lvl="2"/>
            <a:r>
              <a:rPr lang="en-US" dirty="0"/>
              <a:t>Taxonomic reasoning, Rule-based reasoning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EEA54FA-C97B-4998-812B-369F86B7D1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3872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1139"/>
    </mc:Choice>
    <mc:Fallback>
      <p:transition spd="slow" advTm="811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BC1FA-FC23-447A-B8E0-A83356C1DF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Path Finding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9B68645-E069-417A-9C41-1AA5395BAA32}"/>
              </a:ext>
            </a:extLst>
          </p:cNvPr>
          <p:cNvSpPr/>
          <p:nvPr/>
        </p:nvSpPr>
        <p:spPr>
          <a:xfrm>
            <a:off x="5023527" y="4267199"/>
            <a:ext cx="574675" cy="59436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87C69BB-E2A5-49C1-9DA7-F832B5EC13AC}"/>
              </a:ext>
            </a:extLst>
          </p:cNvPr>
          <p:cNvSpPr/>
          <p:nvPr/>
        </p:nvSpPr>
        <p:spPr>
          <a:xfrm>
            <a:off x="6456949" y="4272279"/>
            <a:ext cx="523875" cy="51308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7BF1EE79-CEB7-4CE9-ABEF-AFC538C8C92B}"/>
              </a:ext>
            </a:extLst>
          </p:cNvPr>
          <p:cNvSpPr/>
          <p:nvPr/>
        </p:nvSpPr>
        <p:spPr>
          <a:xfrm>
            <a:off x="6461759" y="5568631"/>
            <a:ext cx="574675" cy="59436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1D5AE9D-F4E4-4E4C-812A-5666AD91DCDC}"/>
              </a:ext>
            </a:extLst>
          </p:cNvPr>
          <p:cNvSpPr/>
          <p:nvPr/>
        </p:nvSpPr>
        <p:spPr>
          <a:xfrm>
            <a:off x="5029200" y="5568631"/>
            <a:ext cx="574675" cy="59436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FB16D17-2F08-4E68-BEC7-721E6F36D656}"/>
              </a:ext>
            </a:extLst>
          </p:cNvPr>
          <p:cNvSpPr/>
          <p:nvPr/>
        </p:nvSpPr>
        <p:spPr>
          <a:xfrm>
            <a:off x="5737542" y="3201907"/>
            <a:ext cx="574675" cy="59436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BB643B3-C357-4CD4-B18E-1D8834AB4EEB}"/>
              </a:ext>
            </a:extLst>
          </p:cNvPr>
          <p:cNvSpPr txBox="1"/>
          <p:nvPr/>
        </p:nvSpPr>
        <p:spPr>
          <a:xfrm>
            <a:off x="5147198" y="4363820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AB4ABA-2113-42C7-9F46-6D7023BD43E8}"/>
              </a:ext>
            </a:extLst>
          </p:cNvPr>
          <p:cNvSpPr txBox="1"/>
          <p:nvPr/>
        </p:nvSpPr>
        <p:spPr>
          <a:xfrm>
            <a:off x="5866021" y="3332479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64525AC-B8E8-4513-BDE2-6C22743919A1}"/>
              </a:ext>
            </a:extLst>
          </p:cNvPr>
          <p:cNvSpPr txBox="1"/>
          <p:nvPr/>
        </p:nvSpPr>
        <p:spPr>
          <a:xfrm>
            <a:off x="6584627" y="4344153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9E989F2-D621-46E2-961C-7041E406E632}"/>
              </a:ext>
            </a:extLst>
          </p:cNvPr>
          <p:cNvSpPr txBox="1"/>
          <p:nvPr/>
        </p:nvSpPr>
        <p:spPr>
          <a:xfrm>
            <a:off x="5147198" y="5681145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0A9034-94D3-48D6-9852-D311375DD042}"/>
              </a:ext>
            </a:extLst>
          </p:cNvPr>
          <p:cNvSpPr txBox="1"/>
          <p:nvPr/>
        </p:nvSpPr>
        <p:spPr>
          <a:xfrm>
            <a:off x="6590238" y="5701188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AF77811-FCEB-41AC-8372-79BACD445FA4}"/>
              </a:ext>
            </a:extLst>
          </p:cNvPr>
          <p:cNvCxnSpPr>
            <a:stCxn id="8" idx="4"/>
            <a:endCxn id="4" idx="0"/>
          </p:cNvCxnSpPr>
          <p:nvPr/>
        </p:nvCxnSpPr>
        <p:spPr>
          <a:xfrm flipH="1">
            <a:off x="5310865" y="3796268"/>
            <a:ext cx="714015" cy="47093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E22BB45-B3C9-4A3E-A77F-698FBABD5EF9}"/>
              </a:ext>
            </a:extLst>
          </p:cNvPr>
          <p:cNvCxnSpPr>
            <a:cxnSpLocks/>
            <a:stCxn id="8" idx="4"/>
          </p:cNvCxnSpPr>
          <p:nvPr/>
        </p:nvCxnSpPr>
        <p:spPr>
          <a:xfrm>
            <a:off x="6024880" y="3796268"/>
            <a:ext cx="713797" cy="46303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DF8B806-FBF2-4468-BCC7-F32F7C98A0F5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5316538" y="4876799"/>
            <a:ext cx="0" cy="69183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3C28256-0594-43E2-B6E5-2D471ED81D82}"/>
              </a:ext>
            </a:extLst>
          </p:cNvPr>
          <p:cNvCxnSpPr>
            <a:cxnSpLocks/>
            <a:stCxn id="5" idx="4"/>
          </p:cNvCxnSpPr>
          <p:nvPr/>
        </p:nvCxnSpPr>
        <p:spPr>
          <a:xfrm>
            <a:off x="6718887" y="4785360"/>
            <a:ext cx="0" cy="79418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1961328-65D8-4ECB-A597-6032D3E98801}"/>
              </a:ext>
            </a:extLst>
          </p:cNvPr>
          <p:cNvCxnSpPr>
            <a:cxnSpLocks/>
            <a:stCxn id="5" idx="2"/>
          </p:cNvCxnSpPr>
          <p:nvPr/>
        </p:nvCxnSpPr>
        <p:spPr>
          <a:xfrm flipH="1">
            <a:off x="5601861" y="4528820"/>
            <a:ext cx="855088" cy="3556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5610702-DB7F-4FB6-A813-CBD6596325C0}"/>
              </a:ext>
            </a:extLst>
          </p:cNvPr>
          <p:cNvCxnSpPr>
            <a:cxnSpLocks/>
            <a:stCxn id="6" idx="2"/>
          </p:cNvCxnSpPr>
          <p:nvPr/>
        </p:nvCxnSpPr>
        <p:spPr>
          <a:xfrm flipH="1">
            <a:off x="5616029" y="5865812"/>
            <a:ext cx="845730" cy="2004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D6CCCB63-2074-414B-A5A3-40EB7A23484C}"/>
              </a:ext>
            </a:extLst>
          </p:cNvPr>
          <p:cNvCxnSpPr>
            <a:cxnSpLocks/>
            <a:stCxn id="5" idx="3"/>
          </p:cNvCxnSpPr>
          <p:nvPr/>
        </p:nvCxnSpPr>
        <p:spPr>
          <a:xfrm flipH="1">
            <a:off x="5544431" y="4710221"/>
            <a:ext cx="989238" cy="94844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7416AF84-E46C-4A8D-8AE4-F39285F1CD9E}"/>
              </a:ext>
            </a:extLst>
          </p:cNvPr>
          <p:cNvSpPr txBox="1"/>
          <p:nvPr/>
        </p:nvSpPr>
        <p:spPr>
          <a:xfrm>
            <a:off x="5052144" y="503890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11AEE27-064A-4E44-AC42-FB8A04FCD3E9}"/>
              </a:ext>
            </a:extLst>
          </p:cNvPr>
          <p:cNvSpPr txBox="1"/>
          <p:nvPr/>
        </p:nvSpPr>
        <p:spPr>
          <a:xfrm>
            <a:off x="5893387" y="582660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666FEAA-E9D2-442C-8911-48DE921DB05C}"/>
              </a:ext>
            </a:extLst>
          </p:cNvPr>
          <p:cNvSpPr txBox="1"/>
          <p:nvPr/>
        </p:nvSpPr>
        <p:spPr>
          <a:xfrm>
            <a:off x="6374604" y="374910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0638C61-87DC-4EF8-BD46-B5C129899363}"/>
              </a:ext>
            </a:extLst>
          </p:cNvPr>
          <p:cNvSpPr txBox="1"/>
          <p:nvPr/>
        </p:nvSpPr>
        <p:spPr>
          <a:xfrm>
            <a:off x="5435856" y="371735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E67F04C-44C5-4B94-BECF-BE28EFF475D2}"/>
              </a:ext>
            </a:extLst>
          </p:cNvPr>
          <p:cNvSpPr txBox="1"/>
          <p:nvPr/>
        </p:nvSpPr>
        <p:spPr>
          <a:xfrm>
            <a:off x="5905815" y="425879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AD047FC-F7E5-43F3-A061-24FCEB9CAF36}"/>
              </a:ext>
            </a:extLst>
          </p:cNvPr>
          <p:cNvSpPr txBox="1"/>
          <p:nvPr/>
        </p:nvSpPr>
        <p:spPr>
          <a:xfrm>
            <a:off x="6718886" y="499232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403E848-97F0-4E58-8D5C-C0F551365F18}"/>
              </a:ext>
            </a:extLst>
          </p:cNvPr>
          <p:cNvSpPr txBox="1"/>
          <p:nvPr/>
        </p:nvSpPr>
        <p:spPr>
          <a:xfrm>
            <a:off x="5794314" y="492101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72B13421-CE62-4F44-8270-67039CA4FB5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520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302"/>
    </mc:Choice>
    <mc:Fallback>
      <p:transition spd="slow" advTm="283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96305-E0E6-4EBC-961C-6429F55D3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Path Finding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5E41CF-BA9F-4042-B25B-783D37C712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Shortest path</a:t>
            </a:r>
          </a:p>
          <a:p>
            <a:pPr lvl="1"/>
            <a:r>
              <a:rPr lang="en-US" dirty="0"/>
              <a:t>Optimal path in traffic planning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01D01E1-9E62-4B27-82A1-95E08C6E97BC}"/>
              </a:ext>
            </a:extLst>
          </p:cNvPr>
          <p:cNvSpPr/>
          <p:nvPr/>
        </p:nvSpPr>
        <p:spPr>
          <a:xfrm>
            <a:off x="5023527" y="4267199"/>
            <a:ext cx="574675" cy="594361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9956DF2-29FB-4159-89CC-3451D4609FFA}"/>
              </a:ext>
            </a:extLst>
          </p:cNvPr>
          <p:cNvSpPr/>
          <p:nvPr/>
        </p:nvSpPr>
        <p:spPr>
          <a:xfrm>
            <a:off x="6456949" y="4272279"/>
            <a:ext cx="523875" cy="513081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DF1B380-9606-429C-AD4F-0B2786D4996D}"/>
              </a:ext>
            </a:extLst>
          </p:cNvPr>
          <p:cNvSpPr/>
          <p:nvPr/>
        </p:nvSpPr>
        <p:spPr>
          <a:xfrm>
            <a:off x="6461759" y="5568631"/>
            <a:ext cx="574675" cy="59436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C60EFB2-3787-4C42-BF8F-BA259B83C0B7}"/>
              </a:ext>
            </a:extLst>
          </p:cNvPr>
          <p:cNvSpPr/>
          <p:nvPr/>
        </p:nvSpPr>
        <p:spPr>
          <a:xfrm>
            <a:off x="5029200" y="5568631"/>
            <a:ext cx="574675" cy="594361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8A69D21-BA10-4D72-98FC-D114CF950061}"/>
              </a:ext>
            </a:extLst>
          </p:cNvPr>
          <p:cNvSpPr/>
          <p:nvPr/>
        </p:nvSpPr>
        <p:spPr>
          <a:xfrm>
            <a:off x="5737542" y="3201907"/>
            <a:ext cx="574675" cy="59436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EA5EF22-07D7-434C-8803-950685B4365D}"/>
              </a:ext>
            </a:extLst>
          </p:cNvPr>
          <p:cNvSpPr txBox="1"/>
          <p:nvPr/>
        </p:nvSpPr>
        <p:spPr>
          <a:xfrm>
            <a:off x="5147198" y="4363820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9B3FD92-83E5-4D2D-B309-3CD199172A54}"/>
              </a:ext>
            </a:extLst>
          </p:cNvPr>
          <p:cNvSpPr txBox="1"/>
          <p:nvPr/>
        </p:nvSpPr>
        <p:spPr>
          <a:xfrm>
            <a:off x="5866021" y="3332479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90BFB60-B513-43DA-AEA9-A2CCB1EBA4AF}"/>
              </a:ext>
            </a:extLst>
          </p:cNvPr>
          <p:cNvSpPr txBox="1"/>
          <p:nvPr/>
        </p:nvSpPr>
        <p:spPr>
          <a:xfrm>
            <a:off x="6584627" y="4344153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6D8377A-E541-480E-AC94-9CC44237F29C}"/>
              </a:ext>
            </a:extLst>
          </p:cNvPr>
          <p:cNvSpPr txBox="1"/>
          <p:nvPr/>
        </p:nvSpPr>
        <p:spPr>
          <a:xfrm>
            <a:off x="5147198" y="5681145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1A7EB3C-83A4-4023-9DCF-218E8A7E8263}"/>
              </a:ext>
            </a:extLst>
          </p:cNvPr>
          <p:cNvSpPr txBox="1"/>
          <p:nvPr/>
        </p:nvSpPr>
        <p:spPr>
          <a:xfrm>
            <a:off x="6590238" y="5701188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52CE74-2D39-4179-9DA2-29AF348B13D8}"/>
              </a:ext>
            </a:extLst>
          </p:cNvPr>
          <p:cNvCxnSpPr>
            <a:stCxn id="8" idx="4"/>
            <a:endCxn id="4" idx="0"/>
          </p:cNvCxnSpPr>
          <p:nvPr/>
        </p:nvCxnSpPr>
        <p:spPr>
          <a:xfrm flipH="1">
            <a:off x="5310865" y="3796268"/>
            <a:ext cx="714015" cy="47093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E134FA5-5C49-4B90-BAF2-80BB6BEB3084}"/>
              </a:ext>
            </a:extLst>
          </p:cNvPr>
          <p:cNvCxnSpPr>
            <a:cxnSpLocks/>
            <a:stCxn id="8" idx="4"/>
          </p:cNvCxnSpPr>
          <p:nvPr/>
        </p:nvCxnSpPr>
        <p:spPr>
          <a:xfrm>
            <a:off x="6024880" y="3796268"/>
            <a:ext cx="713797" cy="46303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59EB9D5-8C3A-42E6-AC7E-F7718670910D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5316538" y="4876799"/>
            <a:ext cx="0" cy="691832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101CB56-2F8F-4DC5-978C-46236B035EC0}"/>
              </a:ext>
            </a:extLst>
          </p:cNvPr>
          <p:cNvCxnSpPr>
            <a:cxnSpLocks/>
            <a:stCxn id="5" idx="4"/>
          </p:cNvCxnSpPr>
          <p:nvPr/>
        </p:nvCxnSpPr>
        <p:spPr>
          <a:xfrm>
            <a:off x="6718887" y="4785360"/>
            <a:ext cx="0" cy="79418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751F6D7-0450-4FE4-AE3C-D5AE458DBD1C}"/>
              </a:ext>
            </a:extLst>
          </p:cNvPr>
          <p:cNvCxnSpPr>
            <a:cxnSpLocks/>
            <a:stCxn id="5" idx="2"/>
          </p:cNvCxnSpPr>
          <p:nvPr/>
        </p:nvCxnSpPr>
        <p:spPr>
          <a:xfrm flipH="1">
            <a:off x="5601861" y="4528820"/>
            <a:ext cx="855088" cy="3556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38A0994-259B-46BF-A7EE-9B070DC1F35D}"/>
              </a:ext>
            </a:extLst>
          </p:cNvPr>
          <p:cNvCxnSpPr>
            <a:cxnSpLocks/>
            <a:stCxn id="6" idx="2"/>
          </p:cNvCxnSpPr>
          <p:nvPr/>
        </p:nvCxnSpPr>
        <p:spPr>
          <a:xfrm flipH="1">
            <a:off x="5616029" y="5865812"/>
            <a:ext cx="845730" cy="2004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16B8DF7-D143-4F3A-AD51-249620F4B9E9}"/>
              </a:ext>
            </a:extLst>
          </p:cNvPr>
          <p:cNvCxnSpPr>
            <a:cxnSpLocks/>
            <a:stCxn id="5" idx="3"/>
          </p:cNvCxnSpPr>
          <p:nvPr/>
        </p:nvCxnSpPr>
        <p:spPr>
          <a:xfrm flipH="1">
            <a:off x="5544431" y="4710221"/>
            <a:ext cx="989238" cy="94844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8ED906E8-53F1-4770-B103-A9BB5F44CAB0}"/>
              </a:ext>
            </a:extLst>
          </p:cNvPr>
          <p:cNvSpPr txBox="1"/>
          <p:nvPr/>
        </p:nvSpPr>
        <p:spPr>
          <a:xfrm>
            <a:off x="5052144" y="503890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864E236-BA8E-49B1-B855-2CE7EF3CB65C}"/>
              </a:ext>
            </a:extLst>
          </p:cNvPr>
          <p:cNvSpPr txBox="1"/>
          <p:nvPr/>
        </p:nvSpPr>
        <p:spPr>
          <a:xfrm>
            <a:off x="5893387" y="582660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F258591-20EE-46F4-A7B9-F9E6ACE7ECBD}"/>
              </a:ext>
            </a:extLst>
          </p:cNvPr>
          <p:cNvSpPr txBox="1"/>
          <p:nvPr/>
        </p:nvSpPr>
        <p:spPr>
          <a:xfrm>
            <a:off x="6374604" y="374910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14CCFF8-1580-41EA-B7DA-F2333EBBD4EC}"/>
              </a:ext>
            </a:extLst>
          </p:cNvPr>
          <p:cNvSpPr txBox="1"/>
          <p:nvPr/>
        </p:nvSpPr>
        <p:spPr>
          <a:xfrm>
            <a:off x="5435856" y="371735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8C12BEB-1A6A-4877-B84C-B11A0BD7A621}"/>
              </a:ext>
            </a:extLst>
          </p:cNvPr>
          <p:cNvSpPr txBox="1"/>
          <p:nvPr/>
        </p:nvSpPr>
        <p:spPr>
          <a:xfrm>
            <a:off x="5905815" y="425879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CBEAE14-94D8-424A-864C-479BADDE885A}"/>
              </a:ext>
            </a:extLst>
          </p:cNvPr>
          <p:cNvSpPr txBox="1"/>
          <p:nvPr/>
        </p:nvSpPr>
        <p:spPr>
          <a:xfrm>
            <a:off x="6718886" y="499232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7E8B2F2-E1D6-479C-AF36-164ED756A680}"/>
              </a:ext>
            </a:extLst>
          </p:cNvPr>
          <p:cNvSpPr txBox="1"/>
          <p:nvPr/>
        </p:nvSpPr>
        <p:spPr>
          <a:xfrm>
            <a:off x="5794314" y="492101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pic>
        <p:nvPicPr>
          <p:cNvPr id="28" name="Audio 27">
            <a:hlinkClick r:id="" action="ppaction://media"/>
            <a:extLst>
              <a:ext uri="{FF2B5EF4-FFF2-40B4-BE49-F238E27FC236}">
                <a16:creationId xmlns:a16="http://schemas.microsoft.com/office/drawing/2014/main" id="{2BFBFC26-F1EA-418A-AFB1-3831DF5A79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3541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545"/>
    </mc:Choice>
    <mc:Fallback>
      <p:transition spd="slow" advTm="345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96305-E0E6-4EBC-961C-6429F55D3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Path Finding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5E41CF-BA9F-4042-B25B-783D37C712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Single Source Shortest path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01D01E1-9E62-4B27-82A1-95E08C6E97BC}"/>
              </a:ext>
            </a:extLst>
          </p:cNvPr>
          <p:cNvSpPr/>
          <p:nvPr/>
        </p:nvSpPr>
        <p:spPr>
          <a:xfrm>
            <a:off x="5023527" y="4267199"/>
            <a:ext cx="574675" cy="594361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9956DF2-29FB-4159-89CC-3451D4609FFA}"/>
              </a:ext>
            </a:extLst>
          </p:cNvPr>
          <p:cNvSpPr/>
          <p:nvPr/>
        </p:nvSpPr>
        <p:spPr>
          <a:xfrm>
            <a:off x="6456949" y="4272279"/>
            <a:ext cx="523875" cy="513081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DF1B380-9606-429C-AD4F-0B2786D4996D}"/>
              </a:ext>
            </a:extLst>
          </p:cNvPr>
          <p:cNvSpPr/>
          <p:nvPr/>
        </p:nvSpPr>
        <p:spPr>
          <a:xfrm>
            <a:off x="6461759" y="5568631"/>
            <a:ext cx="574675" cy="594361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C60EFB2-3787-4C42-BF8F-BA259B83C0B7}"/>
              </a:ext>
            </a:extLst>
          </p:cNvPr>
          <p:cNvSpPr/>
          <p:nvPr/>
        </p:nvSpPr>
        <p:spPr>
          <a:xfrm>
            <a:off x="5029200" y="5568631"/>
            <a:ext cx="574675" cy="594361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8A69D21-BA10-4D72-98FC-D114CF950061}"/>
              </a:ext>
            </a:extLst>
          </p:cNvPr>
          <p:cNvSpPr/>
          <p:nvPr/>
        </p:nvSpPr>
        <p:spPr>
          <a:xfrm>
            <a:off x="5737542" y="3201907"/>
            <a:ext cx="574675" cy="594361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EA5EF22-07D7-434C-8803-950685B4365D}"/>
              </a:ext>
            </a:extLst>
          </p:cNvPr>
          <p:cNvSpPr txBox="1"/>
          <p:nvPr/>
        </p:nvSpPr>
        <p:spPr>
          <a:xfrm>
            <a:off x="5147198" y="4363820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9B3FD92-83E5-4D2D-B309-3CD199172A54}"/>
              </a:ext>
            </a:extLst>
          </p:cNvPr>
          <p:cNvSpPr txBox="1"/>
          <p:nvPr/>
        </p:nvSpPr>
        <p:spPr>
          <a:xfrm>
            <a:off x="5866021" y="3332479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90BFB60-B513-43DA-AEA9-A2CCB1EBA4AF}"/>
              </a:ext>
            </a:extLst>
          </p:cNvPr>
          <p:cNvSpPr txBox="1"/>
          <p:nvPr/>
        </p:nvSpPr>
        <p:spPr>
          <a:xfrm>
            <a:off x="6584627" y="4344153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6D8377A-E541-480E-AC94-9CC44237F29C}"/>
              </a:ext>
            </a:extLst>
          </p:cNvPr>
          <p:cNvSpPr txBox="1"/>
          <p:nvPr/>
        </p:nvSpPr>
        <p:spPr>
          <a:xfrm>
            <a:off x="5147198" y="5681145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1A7EB3C-83A4-4023-9DCF-218E8A7E8263}"/>
              </a:ext>
            </a:extLst>
          </p:cNvPr>
          <p:cNvSpPr txBox="1"/>
          <p:nvPr/>
        </p:nvSpPr>
        <p:spPr>
          <a:xfrm>
            <a:off x="6590238" y="5701188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52CE74-2D39-4179-9DA2-29AF348B13D8}"/>
              </a:ext>
            </a:extLst>
          </p:cNvPr>
          <p:cNvCxnSpPr>
            <a:stCxn id="8" idx="4"/>
            <a:endCxn id="4" idx="0"/>
          </p:cNvCxnSpPr>
          <p:nvPr/>
        </p:nvCxnSpPr>
        <p:spPr>
          <a:xfrm flipH="1">
            <a:off x="5310865" y="3796268"/>
            <a:ext cx="714015" cy="47093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E134FA5-5C49-4B90-BAF2-80BB6BEB3084}"/>
              </a:ext>
            </a:extLst>
          </p:cNvPr>
          <p:cNvCxnSpPr>
            <a:cxnSpLocks/>
            <a:stCxn id="8" idx="4"/>
          </p:cNvCxnSpPr>
          <p:nvPr/>
        </p:nvCxnSpPr>
        <p:spPr>
          <a:xfrm>
            <a:off x="6024880" y="3796268"/>
            <a:ext cx="713797" cy="46303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59EB9D5-8C3A-42E6-AC7E-F7718670910D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5316538" y="4876799"/>
            <a:ext cx="0" cy="691832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101CB56-2F8F-4DC5-978C-46236B035EC0}"/>
              </a:ext>
            </a:extLst>
          </p:cNvPr>
          <p:cNvCxnSpPr>
            <a:cxnSpLocks/>
            <a:stCxn id="5" idx="4"/>
          </p:cNvCxnSpPr>
          <p:nvPr/>
        </p:nvCxnSpPr>
        <p:spPr>
          <a:xfrm>
            <a:off x="6718887" y="4785360"/>
            <a:ext cx="0" cy="79418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751F6D7-0450-4FE4-AE3C-D5AE458DBD1C}"/>
              </a:ext>
            </a:extLst>
          </p:cNvPr>
          <p:cNvCxnSpPr>
            <a:cxnSpLocks/>
            <a:stCxn id="5" idx="2"/>
          </p:cNvCxnSpPr>
          <p:nvPr/>
        </p:nvCxnSpPr>
        <p:spPr>
          <a:xfrm flipH="1">
            <a:off x="5601861" y="4528820"/>
            <a:ext cx="855088" cy="3556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38A0994-259B-46BF-A7EE-9B070DC1F35D}"/>
              </a:ext>
            </a:extLst>
          </p:cNvPr>
          <p:cNvCxnSpPr>
            <a:cxnSpLocks/>
            <a:stCxn id="6" idx="2"/>
          </p:cNvCxnSpPr>
          <p:nvPr/>
        </p:nvCxnSpPr>
        <p:spPr>
          <a:xfrm flipH="1">
            <a:off x="5616029" y="5865812"/>
            <a:ext cx="845730" cy="20042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16B8DF7-D143-4F3A-AD51-249620F4B9E9}"/>
              </a:ext>
            </a:extLst>
          </p:cNvPr>
          <p:cNvCxnSpPr>
            <a:cxnSpLocks/>
            <a:stCxn id="5" idx="3"/>
          </p:cNvCxnSpPr>
          <p:nvPr/>
        </p:nvCxnSpPr>
        <p:spPr>
          <a:xfrm flipH="1">
            <a:off x="5544431" y="4710221"/>
            <a:ext cx="989238" cy="94844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8ED906E8-53F1-4770-B103-A9BB5F44CAB0}"/>
              </a:ext>
            </a:extLst>
          </p:cNvPr>
          <p:cNvSpPr txBox="1"/>
          <p:nvPr/>
        </p:nvSpPr>
        <p:spPr>
          <a:xfrm>
            <a:off x="5052144" y="503890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864E236-BA8E-49B1-B855-2CE7EF3CB65C}"/>
              </a:ext>
            </a:extLst>
          </p:cNvPr>
          <p:cNvSpPr txBox="1"/>
          <p:nvPr/>
        </p:nvSpPr>
        <p:spPr>
          <a:xfrm>
            <a:off x="5893387" y="582660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F258591-20EE-46F4-A7B9-F9E6ACE7ECBD}"/>
              </a:ext>
            </a:extLst>
          </p:cNvPr>
          <p:cNvSpPr txBox="1"/>
          <p:nvPr/>
        </p:nvSpPr>
        <p:spPr>
          <a:xfrm>
            <a:off x="6374604" y="374910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14CCFF8-1580-41EA-B7DA-F2333EBBD4EC}"/>
              </a:ext>
            </a:extLst>
          </p:cNvPr>
          <p:cNvSpPr txBox="1"/>
          <p:nvPr/>
        </p:nvSpPr>
        <p:spPr>
          <a:xfrm>
            <a:off x="5435856" y="371735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8C12BEB-1A6A-4877-B84C-B11A0BD7A621}"/>
              </a:ext>
            </a:extLst>
          </p:cNvPr>
          <p:cNvSpPr txBox="1"/>
          <p:nvPr/>
        </p:nvSpPr>
        <p:spPr>
          <a:xfrm>
            <a:off x="5905815" y="425879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CBEAE14-94D8-424A-864C-479BADDE885A}"/>
              </a:ext>
            </a:extLst>
          </p:cNvPr>
          <p:cNvSpPr txBox="1"/>
          <p:nvPr/>
        </p:nvSpPr>
        <p:spPr>
          <a:xfrm>
            <a:off x="6718886" y="499232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7E8B2F2-E1D6-479C-AF36-164ED756A680}"/>
              </a:ext>
            </a:extLst>
          </p:cNvPr>
          <p:cNvSpPr txBox="1"/>
          <p:nvPr/>
        </p:nvSpPr>
        <p:spPr>
          <a:xfrm>
            <a:off x="5794314" y="492101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pic>
        <p:nvPicPr>
          <p:cNvPr id="28" name="Audio 27">
            <a:hlinkClick r:id="" action="ppaction://media"/>
            <a:extLst>
              <a:ext uri="{FF2B5EF4-FFF2-40B4-BE49-F238E27FC236}">
                <a16:creationId xmlns:a16="http://schemas.microsoft.com/office/drawing/2014/main" id="{019CCC70-8131-44F6-83D6-60A0C529E9E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7586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022"/>
    </mc:Choice>
    <mc:Fallback>
      <p:transition spd="slow" advTm="490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96305-E0E6-4EBC-961C-6429F55D3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Path Finding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5E41CF-BA9F-4042-B25B-783D37C712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Minimum Spanning Tree</a:t>
            </a:r>
          </a:p>
          <a:p>
            <a:pPr lvl="1"/>
            <a:r>
              <a:rPr lang="en-US" dirty="0"/>
              <a:t>Trip planning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01D01E1-9E62-4B27-82A1-95E08C6E97BC}"/>
              </a:ext>
            </a:extLst>
          </p:cNvPr>
          <p:cNvSpPr/>
          <p:nvPr/>
        </p:nvSpPr>
        <p:spPr>
          <a:xfrm>
            <a:off x="5023527" y="4267199"/>
            <a:ext cx="574675" cy="594361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9956DF2-29FB-4159-89CC-3451D4609FFA}"/>
              </a:ext>
            </a:extLst>
          </p:cNvPr>
          <p:cNvSpPr/>
          <p:nvPr/>
        </p:nvSpPr>
        <p:spPr>
          <a:xfrm>
            <a:off x="6456949" y="4272279"/>
            <a:ext cx="523875" cy="513081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DF1B380-9606-429C-AD4F-0B2786D4996D}"/>
              </a:ext>
            </a:extLst>
          </p:cNvPr>
          <p:cNvSpPr/>
          <p:nvPr/>
        </p:nvSpPr>
        <p:spPr>
          <a:xfrm>
            <a:off x="6461759" y="5568631"/>
            <a:ext cx="574675" cy="594361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C60EFB2-3787-4C42-BF8F-BA259B83C0B7}"/>
              </a:ext>
            </a:extLst>
          </p:cNvPr>
          <p:cNvSpPr/>
          <p:nvPr/>
        </p:nvSpPr>
        <p:spPr>
          <a:xfrm>
            <a:off x="5029200" y="5568631"/>
            <a:ext cx="574675" cy="594361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8A69D21-BA10-4D72-98FC-D114CF950061}"/>
              </a:ext>
            </a:extLst>
          </p:cNvPr>
          <p:cNvSpPr/>
          <p:nvPr/>
        </p:nvSpPr>
        <p:spPr>
          <a:xfrm>
            <a:off x="5737542" y="3201907"/>
            <a:ext cx="574675" cy="594361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EA5EF22-07D7-434C-8803-950685B4365D}"/>
              </a:ext>
            </a:extLst>
          </p:cNvPr>
          <p:cNvSpPr txBox="1"/>
          <p:nvPr/>
        </p:nvSpPr>
        <p:spPr>
          <a:xfrm>
            <a:off x="5147198" y="4363820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9B3FD92-83E5-4D2D-B309-3CD199172A54}"/>
              </a:ext>
            </a:extLst>
          </p:cNvPr>
          <p:cNvSpPr txBox="1"/>
          <p:nvPr/>
        </p:nvSpPr>
        <p:spPr>
          <a:xfrm>
            <a:off x="5866021" y="3332479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90BFB60-B513-43DA-AEA9-A2CCB1EBA4AF}"/>
              </a:ext>
            </a:extLst>
          </p:cNvPr>
          <p:cNvSpPr txBox="1"/>
          <p:nvPr/>
        </p:nvSpPr>
        <p:spPr>
          <a:xfrm>
            <a:off x="6584627" y="4344153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6D8377A-E541-480E-AC94-9CC44237F29C}"/>
              </a:ext>
            </a:extLst>
          </p:cNvPr>
          <p:cNvSpPr txBox="1"/>
          <p:nvPr/>
        </p:nvSpPr>
        <p:spPr>
          <a:xfrm>
            <a:off x="5147198" y="5681145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1A7EB3C-83A4-4023-9DCF-218E8A7E8263}"/>
              </a:ext>
            </a:extLst>
          </p:cNvPr>
          <p:cNvSpPr txBox="1"/>
          <p:nvPr/>
        </p:nvSpPr>
        <p:spPr>
          <a:xfrm>
            <a:off x="6590238" y="5701188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52CE74-2D39-4179-9DA2-29AF348B13D8}"/>
              </a:ext>
            </a:extLst>
          </p:cNvPr>
          <p:cNvCxnSpPr>
            <a:stCxn id="8" idx="4"/>
            <a:endCxn id="4" idx="0"/>
          </p:cNvCxnSpPr>
          <p:nvPr/>
        </p:nvCxnSpPr>
        <p:spPr>
          <a:xfrm flipH="1">
            <a:off x="5310865" y="3796268"/>
            <a:ext cx="714015" cy="47093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E134FA5-5C49-4B90-BAF2-80BB6BEB3084}"/>
              </a:ext>
            </a:extLst>
          </p:cNvPr>
          <p:cNvCxnSpPr>
            <a:cxnSpLocks/>
            <a:stCxn id="8" idx="4"/>
          </p:cNvCxnSpPr>
          <p:nvPr/>
        </p:nvCxnSpPr>
        <p:spPr>
          <a:xfrm>
            <a:off x="6024880" y="3796268"/>
            <a:ext cx="713797" cy="463032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59EB9D5-8C3A-42E6-AC7E-F7718670910D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5316538" y="4876799"/>
            <a:ext cx="0" cy="691832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101CB56-2F8F-4DC5-978C-46236B035EC0}"/>
              </a:ext>
            </a:extLst>
          </p:cNvPr>
          <p:cNvCxnSpPr>
            <a:cxnSpLocks/>
            <a:stCxn id="5" idx="4"/>
          </p:cNvCxnSpPr>
          <p:nvPr/>
        </p:nvCxnSpPr>
        <p:spPr>
          <a:xfrm>
            <a:off x="6718887" y="4785360"/>
            <a:ext cx="0" cy="794185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751F6D7-0450-4FE4-AE3C-D5AE458DBD1C}"/>
              </a:ext>
            </a:extLst>
          </p:cNvPr>
          <p:cNvCxnSpPr>
            <a:cxnSpLocks/>
            <a:stCxn id="5" idx="2"/>
          </p:cNvCxnSpPr>
          <p:nvPr/>
        </p:nvCxnSpPr>
        <p:spPr>
          <a:xfrm flipH="1">
            <a:off x="5601861" y="4528820"/>
            <a:ext cx="855088" cy="3556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38A0994-259B-46BF-A7EE-9B070DC1F35D}"/>
              </a:ext>
            </a:extLst>
          </p:cNvPr>
          <p:cNvCxnSpPr>
            <a:cxnSpLocks/>
            <a:stCxn id="6" idx="2"/>
          </p:cNvCxnSpPr>
          <p:nvPr/>
        </p:nvCxnSpPr>
        <p:spPr>
          <a:xfrm flipH="1">
            <a:off x="5616029" y="5865812"/>
            <a:ext cx="845730" cy="2004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16B8DF7-D143-4F3A-AD51-249620F4B9E9}"/>
              </a:ext>
            </a:extLst>
          </p:cNvPr>
          <p:cNvCxnSpPr>
            <a:cxnSpLocks/>
            <a:stCxn id="5" idx="3"/>
          </p:cNvCxnSpPr>
          <p:nvPr/>
        </p:nvCxnSpPr>
        <p:spPr>
          <a:xfrm flipH="1">
            <a:off x="5544431" y="4710221"/>
            <a:ext cx="989238" cy="94844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8ED906E8-53F1-4770-B103-A9BB5F44CAB0}"/>
              </a:ext>
            </a:extLst>
          </p:cNvPr>
          <p:cNvSpPr txBox="1"/>
          <p:nvPr/>
        </p:nvSpPr>
        <p:spPr>
          <a:xfrm>
            <a:off x="5052144" y="503890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864E236-BA8E-49B1-B855-2CE7EF3CB65C}"/>
              </a:ext>
            </a:extLst>
          </p:cNvPr>
          <p:cNvSpPr txBox="1"/>
          <p:nvPr/>
        </p:nvSpPr>
        <p:spPr>
          <a:xfrm>
            <a:off x="5893387" y="582660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F258591-20EE-46F4-A7B9-F9E6ACE7ECBD}"/>
              </a:ext>
            </a:extLst>
          </p:cNvPr>
          <p:cNvSpPr txBox="1"/>
          <p:nvPr/>
        </p:nvSpPr>
        <p:spPr>
          <a:xfrm>
            <a:off x="6374604" y="374910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14CCFF8-1580-41EA-B7DA-F2333EBBD4EC}"/>
              </a:ext>
            </a:extLst>
          </p:cNvPr>
          <p:cNvSpPr txBox="1"/>
          <p:nvPr/>
        </p:nvSpPr>
        <p:spPr>
          <a:xfrm>
            <a:off x="5435856" y="371735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8C12BEB-1A6A-4877-B84C-B11A0BD7A621}"/>
              </a:ext>
            </a:extLst>
          </p:cNvPr>
          <p:cNvSpPr txBox="1"/>
          <p:nvPr/>
        </p:nvSpPr>
        <p:spPr>
          <a:xfrm>
            <a:off x="5905815" y="425879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CBEAE14-94D8-424A-864C-479BADDE885A}"/>
              </a:ext>
            </a:extLst>
          </p:cNvPr>
          <p:cNvSpPr txBox="1"/>
          <p:nvPr/>
        </p:nvSpPr>
        <p:spPr>
          <a:xfrm>
            <a:off x="6718886" y="499232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7E8B2F2-E1D6-479C-AF36-164ED756A680}"/>
              </a:ext>
            </a:extLst>
          </p:cNvPr>
          <p:cNvSpPr txBox="1"/>
          <p:nvPr/>
        </p:nvSpPr>
        <p:spPr>
          <a:xfrm>
            <a:off x="5794314" y="492101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pic>
        <p:nvPicPr>
          <p:cNvPr id="33" name="Audio 32">
            <a:hlinkClick r:id="" action="ppaction://media"/>
            <a:extLst>
              <a:ext uri="{FF2B5EF4-FFF2-40B4-BE49-F238E27FC236}">
                <a16:creationId xmlns:a16="http://schemas.microsoft.com/office/drawing/2014/main" id="{DA9B49EC-39AD-47B6-8471-321544DC12D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0588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397"/>
    </mc:Choice>
    <mc:Fallback>
      <p:transition spd="slow" advTm="383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BC1FA-FC23-447A-B8E0-A83356C1DF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Path Finding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FE938-2603-44E5-AB1D-8830C83DA8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A* Algorithm</a:t>
            </a:r>
          </a:p>
          <a:p>
            <a:pPr lvl="1"/>
            <a:r>
              <a:rPr lang="en-US" dirty="0"/>
              <a:t>Maintain a tree of paths from the start node</a:t>
            </a:r>
          </a:p>
          <a:p>
            <a:pPr lvl="1"/>
            <a:r>
              <a:rPr lang="en-US" dirty="0"/>
              <a:t>Extend them until termination criteria is met</a:t>
            </a:r>
          </a:p>
          <a:p>
            <a:pPr lvl="1"/>
            <a:r>
              <a:rPr lang="en-US" dirty="0"/>
              <a:t>Extend based on estimated length</a:t>
            </a:r>
          </a:p>
          <a:p>
            <a:pPr lvl="2"/>
            <a:r>
              <a:rPr lang="en-US" dirty="0"/>
              <a:t>f(n)=g(n)+h(n)</a:t>
            </a:r>
          </a:p>
          <a:p>
            <a:pPr lvl="2"/>
            <a:r>
              <a:rPr lang="en-US" dirty="0"/>
              <a:t>f(n) = cost until now</a:t>
            </a:r>
          </a:p>
          <a:p>
            <a:pPr lvl="2"/>
            <a:r>
              <a:rPr lang="en-US" dirty="0"/>
              <a:t>g(n) – current cost</a:t>
            </a:r>
          </a:p>
          <a:p>
            <a:pPr lvl="2"/>
            <a:r>
              <a:rPr lang="en-US" dirty="0"/>
              <a:t>h(n) – estimated cost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9B68645-E069-417A-9C41-1AA5395BAA32}"/>
              </a:ext>
            </a:extLst>
          </p:cNvPr>
          <p:cNvSpPr/>
          <p:nvPr/>
        </p:nvSpPr>
        <p:spPr>
          <a:xfrm>
            <a:off x="5023527" y="4267199"/>
            <a:ext cx="574675" cy="59436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87C69BB-E2A5-49C1-9DA7-F832B5EC13AC}"/>
              </a:ext>
            </a:extLst>
          </p:cNvPr>
          <p:cNvSpPr/>
          <p:nvPr/>
        </p:nvSpPr>
        <p:spPr>
          <a:xfrm>
            <a:off x="6456949" y="4272279"/>
            <a:ext cx="523875" cy="51308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7BF1EE79-CEB7-4CE9-ABEF-AFC538C8C92B}"/>
              </a:ext>
            </a:extLst>
          </p:cNvPr>
          <p:cNvSpPr/>
          <p:nvPr/>
        </p:nvSpPr>
        <p:spPr>
          <a:xfrm>
            <a:off x="6461759" y="5568631"/>
            <a:ext cx="574675" cy="59436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1D5AE9D-F4E4-4E4C-812A-5666AD91DCDC}"/>
              </a:ext>
            </a:extLst>
          </p:cNvPr>
          <p:cNvSpPr/>
          <p:nvPr/>
        </p:nvSpPr>
        <p:spPr>
          <a:xfrm>
            <a:off x="5029200" y="5568631"/>
            <a:ext cx="574675" cy="59436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FB16D17-2F08-4E68-BEC7-721E6F36D656}"/>
              </a:ext>
            </a:extLst>
          </p:cNvPr>
          <p:cNvSpPr/>
          <p:nvPr/>
        </p:nvSpPr>
        <p:spPr>
          <a:xfrm>
            <a:off x="5737542" y="3201907"/>
            <a:ext cx="574675" cy="59436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BB643B3-C357-4CD4-B18E-1D8834AB4EEB}"/>
              </a:ext>
            </a:extLst>
          </p:cNvPr>
          <p:cNvSpPr txBox="1"/>
          <p:nvPr/>
        </p:nvSpPr>
        <p:spPr>
          <a:xfrm>
            <a:off x="5147198" y="4363820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AB4ABA-2113-42C7-9F46-6D7023BD43E8}"/>
              </a:ext>
            </a:extLst>
          </p:cNvPr>
          <p:cNvSpPr txBox="1"/>
          <p:nvPr/>
        </p:nvSpPr>
        <p:spPr>
          <a:xfrm>
            <a:off x="5866021" y="3332479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64525AC-B8E8-4513-BDE2-6C22743919A1}"/>
              </a:ext>
            </a:extLst>
          </p:cNvPr>
          <p:cNvSpPr txBox="1"/>
          <p:nvPr/>
        </p:nvSpPr>
        <p:spPr>
          <a:xfrm>
            <a:off x="6584627" y="4344153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9E989F2-D621-46E2-961C-7041E406E632}"/>
              </a:ext>
            </a:extLst>
          </p:cNvPr>
          <p:cNvSpPr txBox="1"/>
          <p:nvPr/>
        </p:nvSpPr>
        <p:spPr>
          <a:xfrm>
            <a:off x="5147198" y="5681145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0A9034-94D3-48D6-9852-D311375DD042}"/>
              </a:ext>
            </a:extLst>
          </p:cNvPr>
          <p:cNvSpPr txBox="1"/>
          <p:nvPr/>
        </p:nvSpPr>
        <p:spPr>
          <a:xfrm>
            <a:off x="6590238" y="5701188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AF77811-FCEB-41AC-8372-79BACD445FA4}"/>
              </a:ext>
            </a:extLst>
          </p:cNvPr>
          <p:cNvCxnSpPr>
            <a:stCxn id="8" idx="4"/>
            <a:endCxn id="4" idx="0"/>
          </p:cNvCxnSpPr>
          <p:nvPr/>
        </p:nvCxnSpPr>
        <p:spPr>
          <a:xfrm flipH="1">
            <a:off x="5310865" y="3796268"/>
            <a:ext cx="714015" cy="47093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E22BB45-B3C9-4A3E-A77F-698FBABD5EF9}"/>
              </a:ext>
            </a:extLst>
          </p:cNvPr>
          <p:cNvCxnSpPr>
            <a:cxnSpLocks/>
            <a:stCxn id="8" idx="4"/>
          </p:cNvCxnSpPr>
          <p:nvPr/>
        </p:nvCxnSpPr>
        <p:spPr>
          <a:xfrm>
            <a:off x="6024880" y="3796268"/>
            <a:ext cx="713797" cy="46303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DF8B806-FBF2-4468-BCC7-F32F7C98A0F5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5316538" y="4876799"/>
            <a:ext cx="0" cy="69183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3C28256-0594-43E2-B6E5-2D471ED81D82}"/>
              </a:ext>
            </a:extLst>
          </p:cNvPr>
          <p:cNvCxnSpPr>
            <a:cxnSpLocks/>
            <a:stCxn id="5" idx="4"/>
          </p:cNvCxnSpPr>
          <p:nvPr/>
        </p:nvCxnSpPr>
        <p:spPr>
          <a:xfrm>
            <a:off x="6718887" y="4785360"/>
            <a:ext cx="0" cy="79418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1961328-65D8-4ECB-A597-6032D3E98801}"/>
              </a:ext>
            </a:extLst>
          </p:cNvPr>
          <p:cNvCxnSpPr>
            <a:cxnSpLocks/>
            <a:stCxn id="5" idx="2"/>
          </p:cNvCxnSpPr>
          <p:nvPr/>
        </p:nvCxnSpPr>
        <p:spPr>
          <a:xfrm flipH="1">
            <a:off x="5601861" y="4528820"/>
            <a:ext cx="855088" cy="3556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5610702-DB7F-4FB6-A813-CBD6596325C0}"/>
              </a:ext>
            </a:extLst>
          </p:cNvPr>
          <p:cNvCxnSpPr>
            <a:cxnSpLocks/>
            <a:stCxn id="6" idx="2"/>
          </p:cNvCxnSpPr>
          <p:nvPr/>
        </p:nvCxnSpPr>
        <p:spPr>
          <a:xfrm flipH="1">
            <a:off x="5616029" y="5865812"/>
            <a:ext cx="845730" cy="2004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D6CCCB63-2074-414B-A5A3-40EB7A23484C}"/>
              </a:ext>
            </a:extLst>
          </p:cNvPr>
          <p:cNvCxnSpPr>
            <a:cxnSpLocks/>
            <a:stCxn id="5" idx="3"/>
          </p:cNvCxnSpPr>
          <p:nvPr/>
        </p:nvCxnSpPr>
        <p:spPr>
          <a:xfrm flipH="1">
            <a:off x="5544431" y="4710221"/>
            <a:ext cx="989238" cy="94844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7416AF84-E46C-4A8D-8AE4-F39285F1CD9E}"/>
              </a:ext>
            </a:extLst>
          </p:cNvPr>
          <p:cNvSpPr txBox="1"/>
          <p:nvPr/>
        </p:nvSpPr>
        <p:spPr>
          <a:xfrm>
            <a:off x="5052144" y="503890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11AEE27-064A-4E44-AC42-FB8A04FCD3E9}"/>
              </a:ext>
            </a:extLst>
          </p:cNvPr>
          <p:cNvSpPr txBox="1"/>
          <p:nvPr/>
        </p:nvSpPr>
        <p:spPr>
          <a:xfrm>
            <a:off x="5893387" y="582660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666FEAA-E9D2-442C-8911-48DE921DB05C}"/>
              </a:ext>
            </a:extLst>
          </p:cNvPr>
          <p:cNvSpPr txBox="1"/>
          <p:nvPr/>
        </p:nvSpPr>
        <p:spPr>
          <a:xfrm>
            <a:off x="6374604" y="374910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0638C61-87DC-4EF8-BD46-B5C129899363}"/>
              </a:ext>
            </a:extLst>
          </p:cNvPr>
          <p:cNvSpPr txBox="1"/>
          <p:nvPr/>
        </p:nvSpPr>
        <p:spPr>
          <a:xfrm>
            <a:off x="5435856" y="371735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E67F04C-44C5-4B94-BECF-BE28EFF475D2}"/>
              </a:ext>
            </a:extLst>
          </p:cNvPr>
          <p:cNvSpPr txBox="1"/>
          <p:nvPr/>
        </p:nvSpPr>
        <p:spPr>
          <a:xfrm>
            <a:off x="5905815" y="425879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AD047FC-F7E5-43F3-A061-24FCEB9CAF36}"/>
              </a:ext>
            </a:extLst>
          </p:cNvPr>
          <p:cNvSpPr txBox="1"/>
          <p:nvPr/>
        </p:nvSpPr>
        <p:spPr>
          <a:xfrm>
            <a:off x="6718886" y="499232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403E848-97F0-4E58-8D5C-C0F551365F18}"/>
              </a:ext>
            </a:extLst>
          </p:cNvPr>
          <p:cNvSpPr txBox="1"/>
          <p:nvPr/>
        </p:nvSpPr>
        <p:spPr>
          <a:xfrm>
            <a:off x="5794314" y="492101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3201524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1962</TotalTime>
  <Words>2147</Words>
  <Application>Microsoft Office PowerPoint</Application>
  <PresentationFormat>Widescreen</PresentationFormat>
  <Paragraphs>468</Paragraphs>
  <Slides>47</Slides>
  <Notes>0</Notes>
  <HiddenSlides>0</HiddenSlides>
  <MMClips>46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Arial</vt:lpstr>
      <vt:lpstr>Calibri</vt:lpstr>
      <vt:lpstr>Calibri Light</vt:lpstr>
      <vt:lpstr>Cambria Math</vt:lpstr>
      <vt:lpstr>Office Theme</vt:lpstr>
      <vt:lpstr>What are some Knowledge Graph Inference Algorithms?</vt:lpstr>
      <vt:lpstr>Introduction</vt:lpstr>
      <vt:lpstr>Outline</vt:lpstr>
      <vt:lpstr>Graph-based Inference Algorithms</vt:lpstr>
      <vt:lpstr>Path Finding</vt:lpstr>
      <vt:lpstr>Path Finding</vt:lpstr>
      <vt:lpstr>Path Finding</vt:lpstr>
      <vt:lpstr>Path Finding</vt:lpstr>
      <vt:lpstr>Path Finding</vt:lpstr>
      <vt:lpstr>Path Finding</vt:lpstr>
      <vt:lpstr>Path Finding</vt:lpstr>
      <vt:lpstr>Path Finding</vt:lpstr>
      <vt:lpstr>Path Finding</vt:lpstr>
      <vt:lpstr>Path Finding</vt:lpstr>
      <vt:lpstr>Graph-based Inference Algorithms</vt:lpstr>
      <vt:lpstr>Centrality Detection</vt:lpstr>
      <vt:lpstr>Centrality Detection</vt:lpstr>
      <vt:lpstr>Centrality Detection</vt:lpstr>
      <vt:lpstr>Centrality Detection</vt:lpstr>
      <vt:lpstr>Centrality Detection</vt:lpstr>
      <vt:lpstr>Page Rank</vt:lpstr>
      <vt:lpstr>Graph-based Inference Algorithms</vt:lpstr>
      <vt:lpstr>Community Detection</vt:lpstr>
      <vt:lpstr>Community Detection</vt:lpstr>
      <vt:lpstr>Community Detection Algorithms</vt:lpstr>
      <vt:lpstr>Community Detection Algorithms</vt:lpstr>
      <vt:lpstr>Community Detection Algorithms</vt:lpstr>
      <vt:lpstr>Community Detection Algorithms</vt:lpstr>
      <vt:lpstr>Community Detection Algorithms</vt:lpstr>
      <vt:lpstr>Community Detection Algorithms</vt:lpstr>
      <vt:lpstr>Outline</vt:lpstr>
      <vt:lpstr>Ontology-based Inference</vt:lpstr>
      <vt:lpstr>Taxonomic Reasoning</vt:lpstr>
      <vt:lpstr>Example of classes</vt:lpstr>
      <vt:lpstr>Class specialization</vt:lpstr>
      <vt:lpstr>Disjoint classes</vt:lpstr>
      <vt:lpstr>Class Definition</vt:lpstr>
      <vt:lpstr>Value Restriction</vt:lpstr>
      <vt:lpstr>Cardinality and Number Restrictions</vt:lpstr>
      <vt:lpstr>Inheritance</vt:lpstr>
      <vt:lpstr>Taxonomic Inference</vt:lpstr>
      <vt:lpstr>Rule-based Inference</vt:lpstr>
      <vt:lpstr>Rule-based inference</vt:lpstr>
      <vt:lpstr>Rule-based inference</vt:lpstr>
      <vt:lpstr>Rule-based inference</vt:lpstr>
      <vt:lpstr>Rule-based Inference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are some Knowledge Graph Inference Algorithms?</dc:title>
  <dc:creator>Vinay K Chaudhri</dc:creator>
  <cp:lastModifiedBy>Vinay K Chaudhri</cp:lastModifiedBy>
  <cp:revision>40</cp:revision>
  <dcterms:created xsi:type="dcterms:W3CDTF">2020-09-11T23:34:42Z</dcterms:created>
  <dcterms:modified xsi:type="dcterms:W3CDTF">2020-09-18T22:41:48Z</dcterms:modified>
</cp:coreProperties>
</file>